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Default Extension="tiff" ContentType="image/tiff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9" r:id="rId2"/>
    <p:sldId id="257" r:id="rId3"/>
    <p:sldId id="260" r:id="rId4"/>
    <p:sldId id="262" r:id="rId5"/>
    <p:sldId id="261" r:id="rId6"/>
    <p:sldId id="265" r:id="rId7"/>
    <p:sldId id="264" r:id="rId8"/>
    <p:sldId id="266" r:id="rId9"/>
    <p:sldId id="263" r:id="rId10"/>
    <p:sldId id="269" r:id="rId11"/>
    <p:sldId id="267" r:id="rId12"/>
    <p:sldId id="268" r:id="rId13"/>
    <p:sldId id="270" r:id="rId14"/>
    <p:sldId id="271" r:id="rId15"/>
    <p:sldId id="272" r:id="rId16"/>
    <p:sldId id="273" r:id="rId17"/>
    <p:sldId id="274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39" autoAdjust="0"/>
    <p:restoredTop sz="93470" autoAdjust="0"/>
  </p:normalViewPr>
  <p:slideViewPr>
    <p:cSldViewPr snapToObjects="1">
      <p:cViewPr varScale="1">
        <p:scale>
          <a:sx n="68" d="100"/>
          <a:sy n="68" d="100"/>
        </p:scale>
        <p:origin x="-79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75DA0-651E-8D41-AED3-46FF2D3C7BB0}" type="datetimeFigureOut">
              <a:rPr lang="en-US" smtClean="0"/>
              <a:pPr/>
              <a:t>2/5/2016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45A327-FBFF-F345-85FE-A8BA87ADD1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72032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01768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34929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56778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67215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92315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01007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41004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02136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39541-9668-A649-9AC9-AAECD5662391}" type="datetimeFigureOut">
              <a:rPr lang="en-US" smtClean="0"/>
              <a:pPr/>
              <a:t>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39541-9668-A649-9AC9-AAECD5662391}" type="datetimeFigureOut">
              <a:rPr lang="en-US" smtClean="0"/>
              <a:pPr/>
              <a:t>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39541-9668-A649-9AC9-AAECD5662391}" type="datetimeFigureOut">
              <a:rPr lang="en-US" smtClean="0"/>
              <a:pPr/>
              <a:t>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39541-9668-A649-9AC9-AAECD5662391}" type="datetimeFigureOut">
              <a:rPr lang="en-US" smtClean="0"/>
              <a:pPr/>
              <a:t>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39541-9668-A649-9AC9-AAECD5662391}" type="datetimeFigureOut">
              <a:rPr lang="en-US" smtClean="0"/>
              <a:pPr/>
              <a:t>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39541-9668-A649-9AC9-AAECD5662391}" type="datetimeFigureOut">
              <a:rPr lang="en-US" smtClean="0"/>
              <a:pPr/>
              <a:t>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39541-9668-A649-9AC9-AAECD5662391}" type="datetimeFigureOut">
              <a:rPr lang="en-US" smtClean="0"/>
              <a:pPr/>
              <a:t>2/5/2016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39541-9668-A649-9AC9-AAECD5662391}" type="datetimeFigureOut">
              <a:rPr lang="en-US" smtClean="0"/>
              <a:pPr/>
              <a:t>2/5/2016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39541-9668-A649-9AC9-AAECD5662391}" type="datetimeFigureOut">
              <a:rPr lang="en-US" smtClean="0"/>
              <a:pPr/>
              <a:t>2/5/2016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39541-9668-A649-9AC9-AAECD5662391}" type="datetimeFigureOut">
              <a:rPr lang="en-US" smtClean="0"/>
              <a:pPr/>
              <a:t>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39541-9668-A649-9AC9-AAECD5662391}" type="datetimeFigureOut">
              <a:rPr lang="en-US" smtClean="0"/>
              <a:pPr/>
              <a:t>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C39541-9668-A649-9AC9-AAECD5662391}" type="datetimeFigureOut">
              <a:rPr lang="en-US" smtClean="0"/>
              <a:pPr/>
              <a:t>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.jpeg"/><Relationship Id="rId9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4.emf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tiff"/><Relationship Id="rId3" Type="http://schemas.openxmlformats.org/officeDocument/2006/relationships/image" Target="../media/image1.jpeg"/><Relationship Id="rId7" Type="http://schemas.openxmlformats.org/officeDocument/2006/relationships/image" Target="../media/image16.jpeg"/><Relationship Id="rId12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5" Type="http://schemas.openxmlformats.org/officeDocument/2006/relationships/image" Target="../media/image14.jpeg"/><Relationship Id="rId10" Type="http://schemas.openxmlformats.org/officeDocument/2006/relationships/image" Target="../media/image19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LASpowerpoint2_head.jpg"/>
          <p:cNvPicPr>
            <a:picLocks noGrp="1" noChangeAspect="1"/>
          </p:cNvPicPr>
          <p:nvPr>
            <p:ph idx="1"/>
          </p:nvPr>
        </p:nvPicPr>
        <p:blipFill>
          <a:blip r:embed="rId3"/>
          <a:srcRect t="-90296" b="-90296"/>
          <a:stretch>
            <a:fillRect/>
          </a:stretch>
        </p:blipFill>
        <p:spPr>
          <a:xfrm>
            <a:off x="-640" y="-1676400"/>
            <a:ext cx="9144640" cy="5029200"/>
          </a:xfrm>
        </p:spPr>
      </p:pic>
      <p:sp>
        <p:nvSpPr>
          <p:cNvPr id="3" name="TextBox 2"/>
          <p:cNvSpPr txBox="1"/>
          <p:nvPr/>
        </p:nvSpPr>
        <p:spPr>
          <a:xfrm>
            <a:off x="875980" y="2187476"/>
            <a:ext cx="7391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Substrate Dependence and Tunneling Operation of MoS2 Nanotransistors </a:t>
            </a:r>
            <a:endParaRPr lang="en-US"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399570" y="4678740"/>
            <a:ext cx="8344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Arthur Bowman III, </a:t>
            </a:r>
            <a:r>
              <a:rPr lang="en-US" sz="2400" dirty="0" err="1" smtClean="0"/>
              <a:t>Zhixian</a:t>
            </a:r>
            <a:r>
              <a:rPr lang="en-US" sz="2400" dirty="0" smtClean="0"/>
              <a:t> Zhou </a:t>
            </a:r>
          </a:p>
          <a:p>
            <a:pPr algn="ctr"/>
            <a:r>
              <a:rPr lang="en-US" sz="2400" dirty="0" smtClean="0"/>
              <a:t>Nanofabrication and Electron Transport Laboratory</a:t>
            </a:r>
          </a:p>
          <a:p>
            <a:pPr algn="ctr"/>
            <a:r>
              <a:rPr lang="en-US" sz="2400" dirty="0" smtClean="0"/>
              <a:t>Department of Physics and Astronomy </a:t>
            </a:r>
            <a:endParaRPr lang="en-US" sz="2400" dirty="0"/>
          </a:p>
        </p:txBody>
      </p:sp>
      <p:pic>
        <p:nvPicPr>
          <p:cNvPr id="1026" name="Picture 2" descr="https://upload.wikimedia.org/wikipedia/commons/c/c8/NIH_Master_Logo_Vertical_2Colo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033" y="111847"/>
            <a:ext cx="1544767" cy="13589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radiationoncology.med.wayne.edu/globalmed/med/images/som_green_bckg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6857"/>
              </a:clrFrom>
              <a:clrTo>
                <a:srgbClr val="006857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167" y="111847"/>
            <a:ext cx="2613025" cy="139361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2"/>
          <a:srcRect t="-90296" b="-90296"/>
          <a:stretch>
            <a:fillRect/>
          </a:stretch>
        </p:blipFill>
        <p:spPr>
          <a:xfrm>
            <a:off x="0" y="-1676400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76400" y="217309"/>
            <a:ext cx="739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</a:rPr>
              <a:t>Results</a:t>
            </a:r>
            <a:endParaRPr lang="en-US" sz="72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32" y="1828800"/>
            <a:ext cx="2523256" cy="2377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861" y="1789176"/>
            <a:ext cx="2133142" cy="23774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343400"/>
            <a:ext cx="3169920" cy="23774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664" y="4343400"/>
            <a:ext cx="3145536" cy="235915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91000" y="25908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 HBN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91000" y="534745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 SiO</a:t>
            </a:r>
            <a:r>
              <a:rPr lang="en-US" baseline="-25000" dirty="0" smtClean="0"/>
              <a:t>2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105400" y="2743200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0800000">
            <a:off x="3200400" y="2743200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105400" y="5486400"/>
            <a:ext cx="457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581400" y="5486400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43755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LASpowerpoint2_head.jpg"/>
          <p:cNvPicPr>
            <a:picLocks noGrp="1" noChangeAspect="1"/>
          </p:cNvPicPr>
          <p:nvPr>
            <p:ph idx="1"/>
          </p:nvPr>
        </p:nvPicPr>
        <p:blipFill>
          <a:blip r:embed="rId2"/>
          <a:srcRect t="-90296" b="-90296"/>
          <a:stretch>
            <a:fillRect/>
          </a:stretch>
        </p:blipFill>
        <p:spPr>
          <a:xfrm>
            <a:off x="0" y="-1676400"/>
            <a:ext cx="9144640" cy="5029200"/>
          </a:xfrm>
        </p:spPr>
      </p:pic>
      <p:sp>
        <p:nvSpPr>
          <p:cNvPr id="5" name="TextBox 4"/>
          <p:cNvSpPr txBox="1"/>
          <p:nvPr/>
        </p:nvSpPr>
        <p:spPr>
          <a:xfrm>
            <a:off x="1676400" y="217309"/>
            <a:ext cx="739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</a:rPr>
              <a:t>Results</a:t>
            </a:r>
            <a:endParaRPr lang="en-US" sz="72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63356" y="1752600"/>
            <a:ext cx="4680644" cy="5105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752600"/>
            <a:ext cx="43197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How do we know we’ve made</a:t>
            </a:r>
          </a:p>
          <a:p>
            <a:r>
              <a:rPr lang="en-US" sz="2400" dirty="0"/>
              <a:t>a</a:t>
            </a:r>
            <a:r>
              <a:rPr lang="en-US" sz="2400" dirty="0" smtClean="0"/>
              <a:t> good device?</a:t>
            </a:r>
            <a:endParaRPr lang="en-US" sz="2400" dirty="0"/>
          </a:p>
          <a:p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6200" y="2473721"/>
            <a:ext cx="38862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Current Voltage Characteristics (I-V curves)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Ohmic</a:t>
            </a:r>
            <a:r>
              <a:rPr lang="en-US" sz="2400" dirty="0"/>
              <a:t> contact on </a:t>
            </a:r>
            <a:br>
              <a:rPr lang="en-US" sz="2400" dirty="0"/>
            </a:br>
            <a:r>
              <a:rPr lang="en-US" sz="2400" dirty="0"/>
              <a:t>all </a:t>
            </a:r>
            <a:r>
              <a:rPr lang="en-US" sz="2400" dirty="0" smtClean="0"/>
              <a:t>substrates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HBN looks best </a:t>
            </a:r>
            <a:endParaRPr lang="en-US" sz="2400" dirty="0"/>
          </a:p>
          <a:p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63356" y="1752600"/>
            <a:ext cx="4681728" cy="5102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09" y="4416776"/>
            <a:ext cx="3052291" cy="228921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8910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`</a:t>
            </a:r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2"/>
          <a:srcRect t="-90296" b="-90296"/>
          <a:stretch>
            <a:fillRect/>
          </a:stretch>
        </p:blipFill>
        <p:spPr>
          <a:xfrm>
            <a:off x="0" y="-1676400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76400" y="217309"/>
            <a:ext cx="739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</a:rPr>
              <a:t>Results</a:t>
            </a:r>
            <a:endParaRPr lang="en-US" sz="7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1129582" y="4198716"/>
                <a:ext cx="2560060" cy="7635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400" i="1" dirty="0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(µ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l-GR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l-GR" sz="2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l-GR" sz="2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l-GR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l-GR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582" y="4198716"/>
                <a:ext cx="2560060" cy="76354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1124242" y="5284341"/>
                <a:ext cx="2537105" cy="837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µ 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𝑐𝑚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𝑉𝑠</m:t>
                              </m:r>
                            </m:den>
                          </m:f>
                        </m:e>
                      </m:d>
                      <m:r>
                        <a:rPr lang="el-GR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f>
                        <m:fPr>
                          <m:ctrlPr>
                            <a:rPr lang="el-GR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l-GR" sz="2400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>
                            <a:rPr lang="el-GR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l-GR" sz="2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𝐷𝑆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242" y="5284341"/>
                <a:ext cx="2537105" cy="83734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228600" y="1748135"/>
            <a:ext cx="906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Field Effect Mobility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0" y="2240340"/>
            <a:ext cx="4495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Corresponds to bulk material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I-V curve → Conductivity</a:t>
            </a:r>
          </a:p>
          <a:p>
            <a:r>
              <a:rPr lang="en-US" sz="2400" dirty="0" smtClean="0"/>
              <a:t>→ Field effect mobility, geometric capacitance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h-BN looks best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62024" y="902902"/>
            <a:ext cx="5239176" cy="5562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13"/>
          <p:cNvPicPr/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0" y="2617788"/>
            <a:ext cx="4495800" cy="3478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90408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4"/>
          <a:srcRect t="-90296" b="-90296"/>
          <a:stretch>
            <a:fillRect/>
          </a:stretch>
        </p:blipFill>
        <p:spPr>
          <a:xfrm>
            <a:off x="0" y="-1676400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76400" y="217309"/>
            <a:ext cx="739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</a:rPr>
              <a:t>Results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1748135"/>
            <a:ext cx="906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Hall Effect Mobility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00" y="2240340"/>
            <a:ext cx="5562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Corresponds to bulk + surface material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I-V curve → Hall coefficient</a:t>
            </a:r>
          </a:p>
          <a:p>
            <a:r>
              <a:rPr lang="en-US" sz="2400" dirty="0" smtClean="0"/>
              <a:t>→ carrier density</a:t>
            </a:r>
          </a:p>
          <a:p>
            <a:r>
              <a:rPr lang="en-US" sz="2400" dirty="0" smtClean="0"/>
              <a:t>→ (along with conductivity) Hall mobility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Agrees well with field effect mobility</a:t>
            </a:r>
            <a:endParaRPr lang="en-US" sz="2400" dirty="0"/>
          </a:p>
          <a:p>
            <a:r>
              <a:rPr lang="en-US" sz="2400" dirty="0" smtClean="0"/>
              <a:t>     on h-BN</a:t>
            </a: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526040" y="4625719"/>
                <a:ext cx="1965603" cy="837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l-GR" sz="2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l-GR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𝐷𝑆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40" y="4625719"/>
                <a:ext cx="1965603" cy="83734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2895600" y="4656259"/>
                <a:ext cx="1900841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l-GR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𝑒𝑅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4656259"/>
                <a:ext cx="1900841" cy="69390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1676400" y="5639655"/>
                <a:ext cx="2178673" cy="837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µ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𝑐𝑚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𝑉𝑠</m:t>
                              </m:r>
                            </m:den>
                          </m:f>
                        </m:e>
                      </m:d>
                      <m:r>
                        <a:rPr lang="el-GR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sz="2400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5639655"/>
                <a:ext cx="2178673" cy="83734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4990" y="2438400"/>
            <a:ext cx="3735530" cy="3728455"/>
          </a:xfrm>
          <a:prstGeom prst="rect">
            <a:avLst/>
          </a:prstGeom>
        </p:spPr>
      </p:pic>
      <p:graphicFrame>
        <p:nvGraphicFramePr>
          <p:cNvPr id="1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589437586"/>
              </p:ext>
            </p:extLst>
          </p:nvPr>
        </p:nvGraphicFramePr>
        <p:xfrm>
          <a:off x="5559206" y="2472678"/>
          <a:ext cx="3508594" cy="3508594"/>
        </p:xfrm>
        <a:graphic>
          <a:graphicData uri="http://schemas.openxmlformats.org/presentationml/2006/ole">
            <p:oleObj spid="_x0000_s2059" name="KGPlot" r:id="rId9" imgW="6854952" imgH="6867144" progId="KGraph_Plot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46064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2"/>
          <a:srcRect t="-90296" b="-90296"/>
          <a:stretch>
            <a:fillRect/>
          </a:stretch>
        </p:blipFill>
        <p:spPr>
          <a:xfrm>
            <a:off x="0" y="-1676400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76400" y="217309"/>
            <a:ext cx="739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</a:rPr>
              <a:t>Results</a:t>
            </a:r>
            <a:endParaRPr lang="en-US" sz="72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1892834"/>
            <a:ext cx="3170914" cy="2377440"/>
          </a:xfrm>
          <a:prstGeom prst="rect">
            <a:avLst/>
          </a:prstGeom>
        </p:spPr>
      </p:pic>
      <p:pic>
        <p:nvPicPr>
          <p:cNvPr id="9" name="Picture 8" descr="G:\temp file\New Folder\NbWSe2_MoS2 junction\[11-20_15]_no1\03_12\04_03_12_lift off_100x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39" y="1892834"/>
            <a:ext cx="3169920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39" y="4430612"/>
            <a:ext cx="3169920" cy="237744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4066309" y="5079510"/>
            <a:ext cx="16486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MoS</a:t>
            </a:r>
            <a:r>
              <a:rPr lang="en-US" baseline="-25000" dirty="0" smtClean="0"/>
              <a:t>2</a:t>
            </a:r>
            <a:r>
              <a:rPr lang="en-US" dirty="0" smtClean="0"/>
              <a:t> Channel</a:t>
            </a:r>
          </a:p>
          <a:p>
            <a:r>
              <a:rPr lang="en-US" dirty="0" smtClean="0"/>
              <a:t>Thicknesses: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9 nm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5 nm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2 nm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953000" y="2209800"/>
            <a:ext cx="1981200" cy="533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267200" y="1981200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MoS</a:t>
            </a:r>
            <a:r>
              <a:rPr lang="en-US" baseline="-25000" dirty="0" smtClean="0"/>
              <a:t>2 </a:t>
            </a:r>
            <a:endParaRPr lang="en-US" dirty="0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4876800" y="3124200"/>
            <a:ext cx="1981200" cy="533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343400" y="2963862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HBN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3657600" y="24765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Nb</a:t>
            </a:r>
            <a:r>
              <a:rPr lang="en-US" dirty="0" smtClean="0"/>
              <a:t>-doped WSe</a:t>
            </a:r>
            <a:r>
              <a:rPr lang="en-US" baseline="-25000" dirty="0" smtClean="0"/>
              <a:t>2</a:t>
            </a:r>
            <a:endParaRPr lang="en-US" dirty="0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5299364" y="2743200"/>
            <a:ext cx="1558636" cy="411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6" idx="1"/>
          </p:cNvCxnSpPr>
          <p:nvPr/>
        </p:nvCxnSpPr>
        <p:spPr>
          <a:xfrm flipH="1">
            <a:off x="1981200" y="4777807"/>
            <a:ext cx="1828800" cy="7639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810000" y="4593141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Junction Area</a:t>
            </a:r>
            <a:endParaRPr lang="en-US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4398675"/>
            <a:ext cx="3169920" cy="237744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0750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4"/>
          <a:srcRect t="-90296" b="-90296"/>
          <a:stretch>
            <a:fillRect/>
          </a:stretch>
        </p:blipFill>
        <p:spPr>
          <a:xfrm>
            <a:off x="0" y="-1676400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76400" y="217309"/>
            <a:ext cx="739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</a:rPr>
              <a:t>Results</a:t>
            </a:r>
            <a:endParaRPr lang="en-US" sz="72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1218" y="2335827"/>
            <a:ext cx="4484255" cy="38363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48400" y="2678668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Subthreshold Slope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51537" y="2590800"/>
            <a:ext cx="42966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TFET channel thickness 9 nm:</a:t>
            </a:r>
          </a:p>
          <a:p>
            <a:r>
              <a:rPr lang="en-US" sz="2400" dirty="0" smtClean="0"/>
              <a:t>SS = 147 mv/decade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Channel thickness 2.3 nm: </a:t>
            </a:r>
          </a:p>
          <a:p>
            <a:r>
              <a:rPr lang="en-US" sz="2400" dirty="0" smtClean="0"/>
              <a:t>SS = 110 mv/decade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Still above thermionic limit with HBN gate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486400" y="21336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9 nm</a:t>
            </a:r>
            <a:endParaRPr lang="en-US" sz="2400" b="1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547757062"/>
              </p:ext>
            </p:extLst>
          </p:nvPr>
        </p:nvGraphicFramePr>
        <p:xfrm>
          <a:off x="4572320" y="2358918"/>
          <a:ext cx="4416096" cy="3778216"/>
        </p:xfrm>
        <a:graphic>
          <a:graphicData uri="http://schemas.openxmlformats.org/presentationml/2006/ole">
            <p:oleObj spid="_x0000_s3081" name="KGPlot" r:id="rId6" imgW="6858000" imgH="5867280" progId="KGraph_Plot">
              <p:embed/>
            </p:oleObj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483536" y="21336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3 nm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28600" y="2286000"/>
            <a:ext cx="525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Gate Dependence</a:t>
            </a:r>
          </a:p>
          <a:p>
            <a:endParaRPr lang="en-US" sz="2400" b="1" dirty="0" smtClean="0">
              <a:solidFill>
                <a:srgbClr val="FF0000"/>
              </a:solidFill>
            </a:endParaRPr>
          </a:p>
          <a:p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1752600"/>
            <a:ext cx="571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How do we prove tunneling operation?</a:t>
            </a:r>
            <a:endParaRPr lang="en-US" sz="2400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547250" y="5344511"/>
                <a:ext cx="3905236" cy="8940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𝑆𝑆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𝑚𝑣</m:t>
                              </m:r>
                            </m:num>
                            <m:den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𝑑𝑒𝑐</m:t>
                              </m:r>
                            </m:den>
                          </m:f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l-GR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𝑑𝑉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𝐺𝑆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l-GR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𝐷𝑆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50" y="5344511"/>
                <a:ext cx="3905236" cy="89409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140865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2"/>
          <a:srcRect t="-90296" b="-90296"/>
          <a:stretch>
            <a:fillRect/>
          </a:stretch>
        </p:blipFill>
        <p:spPr>
          <a:xfrm>
            <a:off x="0" y="-1676400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76400" y="217309"/>
            <a:ext cx="739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</a:rPr>
              <a:t>Conclusions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" y="1752600"/>
            <a:ext cx="480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 smtClean="0"/>
              <a:t>Substrate Dependence</a:t>
            </a:r>
          </a:p>
          <a:p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76200" y="2748677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Optical-phonon scattering remains dominant below  ~ 100 K on </a:t>
            </a:r>
            <a:r>
              <a:rPr lang="en-US" dirty="0" smtClean="0"/>
              <a:t>h-BN</a:t>
            </a:r>
          </a:p>
          <a:p>
            <a:r>
              <a:rPr lang="en-US" dirty="0" smtClean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O</a:t>
            </a:r>
            <a:r>
              <a:rPr lang="en-US" dirty="0" smtClean="0"/>
              <a:t>n </a:t>
            </a:r>
            <a:r>
              <a:rPr lang="en-US" dirty="0"/>
              <a:t>all other </a:t>
            </a:r>
            <a:r>
              <a:rPr lang="en-US" dirty="0" smtClean="0"/>
              <a:t>substrates </a:t>
            </a:r>
            <a:r>
              <a:rPr lang="en-US" dirty="0"/>
              <a:t>extrinsic scattering mechanisms start to degrade the carrier </a:t>
            </a:r>
            <a:r>
              <a:rPr lang="en-US" dirty="0" smtClean="0"/>
              <a:t>mobility </a:t>
            </a:r>
            <a:r>
              <a:rPr lang="en-US" dirty="0"/>
              <a:t>below ~ 200 </a:t>
            </a:r>
            <a:r>
              <a:rPr lang="en-US" dirty="0" smtClean="0"/>
              <a:t>K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The ultra-smoothness and high k environment of h-BN improves mobility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572000" y="1752600"/>
            <a:ext cx="0" cy="5105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33400" y="5715000"/>
            <a:ext cx="441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IN THE FUTURE: PHASE-ENGINEERED DIELECTRICS 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597720" y="1752600"/>
            <a:ext cx="480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 smtClean="0"/>
              <a:t>Tunneling Operation</a:t>
            </a:r>
          </a:p>
          <a:p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4648200" y="2748545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Subthreshold Swing of 0.05 % </a:t>
            </a:r>
            <a:r>
              <a:rPr lang="en-US" dirty="0" err="1" smtClean="0"/>
              <a:t>Nb</a:t>
            </a:r>
            <a:r>
              <a:rPr lang="en-US" dirty="0" smtClean="0"/>
              <a:t>-doped WSe</a:t>
            </a:r>
            <a:r>
              <a:rPr lang="en-US" baseline="-25000" dirty="0" smtClean="0"/>
              <a:t>2</a:t>
            </a:r>
            <a:r>
              <a:rPr lang="en-US" dirty="0" smtClean="0"/>
              <a:t>/ MoS</a:t>
            </a:r>
            <a:r>
              <a:rPr lang="en-US" baseline="-25000" dirty="0" smtClean="0"/>
              <a:t>2</a:t>
            </a:r>
            <a:r>
              <a:rPr lang="en-US" dirty="0" smtClean="0"/>
              <a:t>/h-BN devices were still above thermionic limit of 60 mv/decade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This could be due to intrinsic limitations of </a:t>
            </a:r>
            <a:br>
              <a:rPr lang="en-US" dirty="0" smtClean="0"/>
            </a:br>
            <a:r>
              <a:rPr lang="en-US" dirty="0" smtClean="0"/>
              <a:t>h-BN gates or non ideal fabrication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More h-BN gated devices, experiments with other gate materials needed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61346" y="5714999"/>
            <a:ext cx="441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IN THE FUTURE: IONIC LIQUID GATING, BV DOPING </a:t>
            </a:r>
            <a:endParaRPr lang="en-US" sz="2400" b="1" dirty="0"/>
          </a:p>
        </p:txBody>
      </p:sp>
    </p:spTree>
    <p:extLst>
      <p:ext uri="{BB962C8B-B14F-4D97-AF65-F5344CB8AC3E}">
        <p14:creationId xmlns="" xmlns:p14="http://schemas.microsoft.com/office/powerpoint/2010/main" val="375720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2"/>
          <a:srcRect t="-90296" b="-90296"/>
          <a:stretch>
            <a:fillRect/>
          </a:stretch>
        </p:blipFill>
        <p:spPr>
          <a:xfrm>
            <a:off x="0" y="-1676400"/>
            <a:ext cx="9144640" cy="5029200"/>
          </a:xfrm>
          <a:prstGeom prst="rect">
            <a:avLst/>
          </a:prstGeom>
        </p:spPr>
      </p:pic>
      <p:pic>
        <p:nvPicPr>
          <p:cNvPr id="6" name="Content Placeholder 3" descr="CLASpowerpoint2_head.jpg"/>
          <p:cNvPicPr>
            <a:picLocks noChangeAspect="1"/>
          </p:cNvPicPr>
          <p:nvPr/>
        </p:nvPicPr>
        <p:blipFill>
          <a:blip r:embed="rId2"/>
          <a:srcRect t="-90296" b="-90296"/>
          <a:stretch>
            <a:fillRect/>
          </a:stretch>
        </p:blipFill>
        <p:spPr>
          <a:xfrm>
            <a:off x="0" y="-1676400"/>
            <a:ext cx="9144640" cy="5029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76400" y="217309"/>
            <a:ext cx="7391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</a:rPr>
              <a:t>Acknowledgements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" y="1828800"/>
            <a:ext cx="6477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The authors would like to acknowledge:</a:t>
            </a:r>
          </a:p>
          <a:p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Nanofabrication and Electron Transport </a:t>
            </a:r>
            <a:r>
              <a:rPr lang="en-US" sz="2400" dirty="0" err="1" smtClean="0"/>
              <a:t>Labortatory</a:t>
            </a:r>
            <a:r>
              <a:rPr lang="en-US" sz="2400" dirty="0" smtClean="0"/>
              <a:t> Senior Students:</a:t>
            </a:r>
          </a:p>
          <a:p>
            <a:r>
              <a:rPr lang="en-US" sz="2400" dirty="0" smtClean="0"/>
              <a:t>	</a:t>
            </a:r>
            <a:r>
              <a:rPr lang="en-US" sz="2400" dirty="0" err="1" smtClean="0"/>
              <a:t>Hsun</a:t>
            </a:r>
            <a:r>
              <a:rPr lang="en-US" sz="2400" dirty="0" smtClean="0"/>
              <a:t> </a:t>
            </a:r>
            <a:r>
              <a:rPr lang="en-US" sz="2400" dirty="0"/>
              <a:t>Jen Chuang, </a:t>
            </a:r>
            <a:r>
              <a:rPr lang="en-US" sz="2400" dirty="0" err="1" smtClean="0"/>
              <a:t>Bhim</a:t>
            </a:r>
            <a:r>
              <a:rPr lang="en-US" sz="2400" dirty="0" smtClean="0"/>
              <a:t> P. </a:t>
            </a:r>
            <a:r>
              <a:rPr lang="en-US" sz="2400" dirty="0" err="1" smtClean="0"/>
              <a:t>Chamlagain</a:t>
            </a:r>
            <a:r>
              <a:rPr lang="en-US" sz="2400" dirty="0" smtClean="0"/>
              <a:t>, </a:t>
            </a:r>
            <a:br>
              <a:rPr lang="en-US" sz="2400" dirty="0" smtClean="0"/>
            </a:br>
            <a:r>
              <a:rPr lang="en-US" sz="2400" dirty="0" smtClean="0"/>
              <a:t>	</a:t>
            </a:r>
            <a:r>
              <a:rPr lang="en-US" sz="2400" dirty="0" err="1" smtClean="0"/>
              <a:t>Meeghage</a:t>
            </a:r>
            <a:r>
              <a:rPr lang="en-US" sz="2400" dirty="0" smtClean="0"/>
              <a:t> M. </a:t>
            </a:r>
            <a:r>
              <a:rPr lang="en-US" sz="2400" dirty="0" err="1" smtClean="0"/>
              <a:t>Perera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Wayne State </a:t>
            </a:r>
            <a:r>
              <a:rPr lang="en-US" sz="2400" dirty="0" err="1" smtClean="0"/>
              <a:t>Universtiy</a:t>
            </a:r>
            <a:r>
              <a:rPr lang="en-US" sz="2400" dirty="0" smtClean="0"/>
              <a:t> </a:t>
            </a:r>
            <a:r>
              <a:rPr lang="en-US" sz="2400" dirty="0" err="1" smtClean="0"/>
              <a:t>nFab</a:t>
            </a:r>
            <a:r>
              <a:rPr lang="en-US" sz="2400" dirty="0" smtClean="0"/>
              <a:t> core facility staff:</a:t>
            </a:r>
          </a:p>
          <a:p>
            <a:r>
              <a:rPr lang="en-US" sz="2400" dirty="0" smtClean="0"/>
              <a:t>	William Funk, Dan </a:t>
            </a:r>
            <a:r>
              <a:rPr lang="en-US" sz="2400" dirty="0" err="1" smtClean="0"/>
              <a:t>Durisin</a:t>
            </a:r>
            <a:r>
              <a:rPr lang="en-US" sz="2400" dirty="0" smtClean="0"/>
              <a:t> 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Initiative for Maximizing Student Development (IMSD) Program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National Institute of Health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b="1" dirty="0" smtClean="0"/>
              <a:t>For making this research possible  </a:t>
            </a:r>
          </a:p>
        </p:txBody>
      </p:sp>
      <p:pic>
        <p:nvPicPr>
          <p:cNvPr id="9" name="Picture 2" descr="https://upload.wikimedia.org/wikipedia/commons/c/c8/NIH_Master_Logo_Vertical_2Col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5246509"/>
            <a:ext cx="1544767" cy="13589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700" y="2305050"/>
            <a:ext cx="952500" cy="1143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200" y="2305050"/>
            <a:ext cx="1038225" cy="11239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5083" y="3680529"/>
            <a:ext cx="952500" cy="1143000"/>
          </a:xfrm>
          <a:prstGeom prst="rect">
            <a:avLst/>
          </a:prstGeom>
        </p:spPr>
      </p:pic>
      <p:pic>
        <p:nvPicPr>
          <p:cNvPr id="4098" name="Picture 2" descr="http://www.med.wayne.edu/biomedcom/logos/som_green_bckg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543" y="5257800"/>
            <a:ext cx="2155825" cy="11497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78578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LASpowerpoint2_head.jpg"/>
          <p:cNvPicPr>
            <a:picLocks noGrp="1" noChangeAspect="1"/>
          </p:cNvPicPr>
          <p:nvPr>
            <p:ph idx="1"/>
          </p:nvPr>
        </p:nvPicPr>
        <p:blipFill>
          <a:blip r:embed="rId3"/>
          <a:srcRect t="-90296" b="-90296"/>
          <a:stretch>
            <a:fillRect/>
          </a:stretch>
        </p:blipFill>
        <p:spPr>
          <a:xfrm>
            <a:off x="0" y="-1676400"/>
            <a:ext cx="9144640" cy="5029200"/>
          </a:xfrm>
        </p:spPr>
      </p:pic>
      <p:sp>
        <p:nvSpPr>
          <p:cNvPr id="5" name="TextBox 4"/>
          <p:cNvSpPr txBox="1"/>
          <p:nvPr/>
        </p:nvSpPr>
        <p:spPr>
          <a:xfrm>
            <a:off x="1219200" y="217309"/>
            <a:ext cx="739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</a:rPr>
              <a:t>Overview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" y="1981200"/>
            <a:ext cx="111252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200" dirty="0" smtClean="0"/>
              <a:t>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200" dirty="0" smtClean="0"/>
              <a:t>Device Fabrication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200" dirty="0" smtClean="0"/>
              <a:t>Results </a:t>
            </a:r>
            <a:endParaRPr lang="en-US" sz="7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200" dirty="0" smtClean="0"/>
              <a:t>Conclusions</a:t>
            </a:r>
          </a:p>
          <a:p>
            <a:endParaRPr lang="en-US" sz="3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058418" y="4536173"/>
            <a:ext cx="2504252" cy="207507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 w="2540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0" y="-1676400"/>
            <a:ext cx="9144640" cy="5029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9200" y="217309"/>
            <a:ext cx="739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</a:rPr>
              <a:t>Motivation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2400" y="4724400"/>
            <a:ext cx="4419600" cy="1828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ket 9"/>
          <p:cNvSpPr/>
          <p:nvPr/>
        </p:nvSpPr>
        <p:spPr>
          <a:xfrm rot="5400000">
            <a:off x="3418332" y="4344622"/>
            <a:ext cx="304800" cy="1066800"/>
          </a:xfrm>
          <a:prstGeom prst="rightBracke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ket 10"/>
          <p:cNvSpPr/>
          <p:nvPr/>
        </p:nvSpPr>
        <p:spPr>
          <a:xfrm rot="5400000">
            <a:off x="906018" y="4344622"/>
            <a:ext cx="304800" cy="1066800"/>
          </a:xfrm>
          <a:prstGeom prst="rightBracke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02970" y="4693356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n+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07222" y="4693356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n+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61288" y="5910452"/>
            <a:ext cx="2327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P-type Substrate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417172" y="5389194"/>
            <a:ext cx="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105002" y="5389194"/>
            <a:ext cx="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1417172" y="5548480"/>
            <a:ext cx="6210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10800000" flipH="1">
            <a:off x="2483972" y="5548480"/>
            <a:ext cx="6210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059156" y="5383938"/>
            <a:ext cx="40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1327404" y="4490455"/>
            <a:ext cx="1837182" cy="45719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164586" y="4411479"/>
            <a:ext cx="416814" cy="124696"/>
          </a:xfrm>
          <a:prstGeom prst="rect">
            <a:avLst/>
          </a:prstGeom>
          <a:gradFill>
            <a:gsLst>
              <a:gs pos="100000">
                <a:srgbClr val="FFC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46606" y="4425803"/>
            <a:ext cx="409575" cy="110372"/>
          </a:xfrm>
          <a:prstGeom prst="rect">
            <a:avLst/>
          </a:prstGeom>
          <a:gradFill>
            <a:gsLst>
              <a:gs pos="100000">
                <a:srgbClr val="FFC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155674" y="4963609"/>
            <a:ext cx="2327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Channel Region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1600200" y="4459974"/>
            <a:ext cx="1371600" cy="45719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046202" y="4332997"/>
            <a:ext cx="416814" cy="124696"/>
          </a:xfrm>
          <a:prstGeom prst="rect">
            <a:avLst/>
          </a:prstGeom>
          <a:gradFill>
            <a:gsLst>
              <a:gs pos="100000">
                <a:srgbClr val="FFC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249667" y="3867830"/>
            <a:ext cx="1690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 Electrode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2895600" y="3823296"/>
            <a:ext cx="1070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Drain Electrode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799082" y="3755486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Gate Electrode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190028" y="3505200"/>
            <a:ext cx="1736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Channel </a:t>
            </a:r>
            <a:endParaRPr lang="en-US" dirty="0"/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076092" y="3719513"/>
            <a:ext cx="473164" cy="7651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478413" y="4431268"/>
            <a:ext cx="230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Oxide Layer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228600" y="2076271"/>
            <a:ext cx="48035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Metal Oxide Field Effect Transistors (MOSFETs):</a:t>
            </a:r>
          </a:p>
          <a:p>
            <a:r>
              <a:rPr lang="en-US" sz="2400" dirty="0" smtClean="0"/>
              <a:t>Source → </a:t>
            </a:r>
            <a:r>
              <a:rPr lang="en-US" sz="2400" dirty="0"/>
              <a:t>Gate </a:t>
            </a:r>
            <a:r>
              <a:rPr lang="en-US" sz="2400" dirty="0" smtClean="0"/>
              <a:t>→ </a:t>
            </a:r>
            <a:r>
              <a:rPr lang="en-US" sz="2400" dirty="0"/>
              <a:t>Channel →  </a:t>
            </a:r>
            <a:r>
              <a:rPr lang="en-US" sz="2400" dirty="0" smtClean="0"/>
              <a:t>Drain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953000" y="4186535"/>
            <a:ext cx="3774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At the Nanoscale</a:t>
            </a:r>
            <a:r>
              <a:rPr lang="en-US" b="1" dirty="0" smtClean="0"/>
              <a:t>: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181600" y="4180344"/>
            <a:ext cx="40343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smtClean="0"/>
              <a:t>Electrostatic effects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smtClean="0"/>
              <a:t>Quantum Mechanical effects</a:t>
            </a:r>
          </a:p>
          <a:p>
            <a:r>
              <a:rPr lang="en-US" sz="2400" dirty="0" smtClean="0"/>
              <a:t>Understanding them </a:t>
            </a:r>
            <a:r>
              <a:rPr lang="en-US" sz="2400" dirty="0"/>
              <a:t>→ </a:t>
            </a:r>
            <a:endParaRPr lang="en-US" sz="2400" dirty="0" smtClean="0"/>
          </a:p>
          <a:p>
            <a:r>
              <a:rPr lang="en-US" sz="2400" dirty="0" smtClean="0"/>
              <a:t>Next-generation biosensors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43" y="1828800"/>
            <a:ext cx="3647504" cy="206906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997559" y="3810000"/>
            <a:ext cx="3805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Sarkar et al, ACS Nano (2014)</a:t>
            </a:r>
            <a:endParaRPr lang="en-US" sz="1400" dirty="0"/>
          </a:p>
        </p:txBody>
      </p:sp>
    </p:spTree>
    <p:extLst>
      <p:ext uri="{BB962C8B-B14F-4D97-AF65-F5344CB8AC3E}">
        <p14:creationId xmlns="" xmlns:p14="http://schemas.microsoft.com/office/powerpoint/2010/main" val="407774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LASpowerpoint2_head.jpg"/>
          <p:cNvPicPr>
            <a:picLocks noGrp="1" noChangeAspect="1"/>
          </p:cNvPicPr>
          <p:nvPr>
            <p:ph idx="1"/>
          </p:nvPr>
        </p:nvPicPr>
        <p:blipFill>
          <a:blip r:embed="rId3"/>
          <a:srcRect t="-90296" b="-90296"/>
          <a:stretch>
            <a:fillRect/>
          </a:stretch>
        </p:blipFill>
        <p:spPr>
          <a:xfrm>
            <a:off x="0" y="-1676400"/>
            <a:ext cx="9144640" cy="5029200"/>
          </a:xfrm>
        </p:spPr>
      </p:pic>
      <p:sp>
        <p:nvSpPr>
          <p:cNvPr id="5" name="TextBox 4"/>
          <p:cNvSpPr txBox="1"/>
          <p:nvPr/>
        </p:nvSpPr>
        <p:spPr>
          <a:xfrm>
            <a:off x="1219200" y="217309"/>
            <a:ext cx="739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</a:rPr>
              <a:t>Motivation</a:t>
            </a:r>
            <a:endParaRPr lang="en-US" sz="72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873" y="2572987"/>
            <a:ext cx="3080327" cy="21931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3618" y="5056567"/>
            <a:ext cx="2206996" cy="1418783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85800" y="3119735"/>
            <a:ext cx="2514600" cy="144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None/>
            </a:pPr>
            <a:r>
              <a:rPr lang="en-US" sz="2400" dirty="0" smtClean="0"/>
              <a:t>Transitional metal</a:t>
            </a:r>
          </a:p>
          <a:p>
            <a:pPr>
              <a:buFont typeface="Arial" charset="0"/>
              <a:buNone/>
            </a:pPr>
            <a:r>
              <a:rPr lang="en-US" sz="2400" dirty="0" smtClean="0"/>
              <a:t>Mo, W, </a:t>
            </a:r>
            <a:r>
              <a:rPr lang="en-US" sz="2400" dirty="0" err="1" smtClean="0"/>
              <a:t>Ti</a:t>
            </a:r>
            <a:endParaRPr lang="en-US" sz="2400" dirty="0" smtClean="0"/>
          </a:p>
          <a:p>
            <a:pPr>
              <a:buFont typeface="Arial" charset="0"/>
              <a:buNone/>
            </a:pPr>
            <a:r>
              <a:rPr lang="en-US" sz="2400" dirty="0" smtClean="0"/>
              <a:t>(d-block elements)</a:t>
            </a:r>
          </a:p>
          <a:p>
            <a:endParaRPr lang="en-US" sz="2400" dirty="0" smtClean="0"/>
          </a:p>
          <a:p>
            <a:pPr>
              <a:buFontTx/>
              <a:buNone/>
            </a:pPr>
            <a:endParaRPr lang="en-US" sz="2400" dirty="0" smtClean="0"/>
          </a:p>
          <a:p>
            <a:pPr>
              <a:buFont typeface="Arial" charset="0"/>
              <a:buNone/>
            </a:pPr>
            <a:endParaRPr 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00400" y="3119735"/>
            <a:ext cx="2286000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 err="1">
                <a:latin typeface="+mj-lt"/>
              </a:rPr>
              <a:t>Chalcogen</a:t>
            </a:r>
            <a:endParaRPr lang="en-US" sz="2400" dirty="0">
              <a:latin typeface="+mj-lt"/>
            </a:endParaRPr>
          </a:p>
          <a:p>
            <a:pPr>
              <a:defRPr/>
            </a:pPr>
            <a:r>
              <a:rPr lang="en-US" sz="2400" dirty="0">
                <a:latin typeface="+mj-lt"/>
              </a:rPr>
              <a:t>S, Se, Te</a:t>
            </a:r>
          </a:p>
          <a:p>
            <a:pPr>
              <a:defRPr/>
            </a:pPr>
            <a:r>
              <a:rPr lang="en-US" sz="2400" dirty="0">
                <a:latin typeface="+mj-lt"/>
              </a:rPr>
              <a:t>(Oxygen group)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600200" y="4567535"/>
            <a:ext cx="609600" cy="53340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10800000" flipV="1">
            <a:off x="2819400" y="4338935"/>
            <a:ext cx="1371600" cy="76200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3"/>
          <p:cNvSpPr txBox="1">
            <a:spLocks noChangeArrowheads="1"/>
          </p:cNvSpPr>
          <p:nvPr/>
        </p:nvSpPr>
        <p:spPr bwMode="auto">
          <a:xfrm>
            <a:off x="2209800" y="5024735"/>
            <a:ext cx="76041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/>
              <a:t>MX</a:t>
            </a:r>
            <a:r>
              <a:rPr lang="en-US" sz="2400" baseline="-25000" dirty="0"/>
              <a:t>2</a:t>
            </a:r>
          </a:p>
        </p:txBody>
      </p:sp>
      <p:sp>
        <p:nvSpPr>
          <p:cNvPr id="14" name="TextBox 14"/>
          <p:cNvSpPr txBox="1">
            <a:spLocks noChangeArrowheads="1"/>
          </p:cNvSpPr>
          <p:nvPr/>
        </p:nvSpPr>
        <p:spPr bwMode="auto">
          <a:xfrm>
            <a:off x="914400" y="5405735"/>
            <a:ext cx="44243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/>
              <a:t>e.g. MoS</a:t>
            </a:r>
            <a:r>
              <a:rPr lang="en-US" sz="2400" baseline="-25000" dirty="0"/>
              <a:t>2,</a:t>
            </a:r>
            <a:r>
              <a:rPr lang="en-US" sz="2400" dirty="0"/>
              <a:t> MoSe</a:t>
            </a:r>
            <a:r>
              <a:rPr lang="en-US" sz="2400" baseline="-25000" dirty="0"/>
              <a:t>2</a:t>
            </a:r>
            <a:r>
              <a:rPr lang="en-US" sz="2400" dirty="0"/>
              <a:t> </a:t>
            </a:r>
            <a:r>
              <a:rPr lang="en-US" sz="2400" dirty="0" smtClean="0"/>
              <a:t>, WS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, </a:t>
            </a:r>
            <a:r>
              <a:rPr lang="en-US" sz="2400" dirty="0"/>
              <a:t>WSe</a:t>
            </a:r>
            <a:r>
              <a:rPr lang="en-US" sz="2400" baseline="-25000" dirty="0"/>
              <a:t>2  </a:t>
            </a:r>
            <a:r>
              <a:rPr lang="en-US" sz="2400" dirty="0"/>
              <a:t>etc.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228600" y="1828800"/>
            <a:ext cx="563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Atomically thin, 2 Dimensional </a:t>
            </a:r>
            <a:br>
              <a:rPr lang="en-US" sz="2400" dirty="0" smtClean="0"/>
            </a:br>
            <a:r>
              <a:rPr lang="en-US" sz="2400" dirty="0" smtClean="0"/>
              <a:t>Channel Materials </a:t>
            </a:r>
          </a:p>
          <a:p>
            <a:r>
              <a:rPr lang="en-US" sz="2400" dirty="0" smtClean="0"/>
              <a:t>→ </a:t>
            </a:r>
            <a:r>
              <a:rPr lang="en-US" sz="2400" b="1" dirty="0" smtClean="0">
                <a:solidFill>
                  <a:srgbClr val="FF0000"/>
                </a:solidFill>
              </a:rPr>
              <a:t>Transition Metal </a:t>
            </a:r>
            <a:r>
              <a:rPr lang="en-US" sz="2400" b="1" dirty="0" err="1" smtClean="0">
                <a:solidFill>
                  <a:srgbClr val="FF0000"/>
                </a:solidFill>
              </a:rPr>
              <a:t>Dichalcogenides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(TMD)    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228600" y="6019800"/>
            <a:ext cx="1074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Chemically stable, flexible and super strong</a:t>
            </a:r>
            <a:br>
              <a:rPr lang="en-US" sz="2400" dirty="0" smtClean="0"/>
            </a:br>
            <a:r>
              <a:rPr lang="en-US" sz="2400" dirty="0" smtClean="0"/>
              <a:t>with a reasonable band gap!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5791200" y="2057400"/>
            <a:ext cx="3385127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Hexagonal Layer Structure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8174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=""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76200" y="1801091"/>
                <a:ext cx="9067800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How do we measure TMD FET performance?</a:t>
                </a:r>
              </a:p>
              <a:p>
                <a:r>
                  <a:rPr lang="en-US" sz="2400" dirty="0" smtClean="0"/>
                  <a:t> </a:t>
                </a:r>
              </a:p>
              <a:p>
                <a:r>
                  <a:rPr lang="en-US" sz="2400" b="1" dirty="0" smtClean="0">
                    <a:solidFill>
                      <a:srgbClr val="FF0000"/>
                    </a:solidFill>
                  </a:rPr>
                  <a:t>Carrier Mobility</a:t>
                </a:r>
                <a:r>
                  <a:rPr lang="en-US" sz="24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µ</m:t>
                    </m:r>
                  </m:oMath>
                </a14:m>
                <a:endParaRPr lang="en-US" sz="2400" b="1" dirty="0" smtClean="0"/>
              </a:p>
              <a:p>
                <a:endParaRPr lang="en-US" sz="2400" dirty="0" smtClean="0">
                  <a:solidFill>
                    <a:srgbClr val="FF0000"/>
                  </a:solidFill>
                </a:endParaRPr>
              </a:p>
              <a:p>
                <a:r>
                  <a:rPr lang="en-US" sz="2400" b="1" dirty="0" smtClean="0">
                    <a:solidFill>
                      <a:srgbClr val="FF0000"/>
                    </a:solidFill>
                  </a:rPr>
                  <a:t>Scattering Mechanisms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smtClean="0"/>
                  <a:t>that limit µ:</a:t>
                </a:r>
              </a:p>
              <a:p>
                <a:pPr marL="342900" indent="-342900">
                  <a:buFont typeface="Wingdings" panose="05000000000000000000" pitchFamily="2" charset="2"/>
                  <a:buChar char="v"/>
                </a:pPr>
                <a:r>
                  <a:rPr lang="en-US" sz="2400" dirty="0" smtClean="0"/>
                  <a:t>Optical phonons </a:t>
                </a:r>
              </a:p>
              <a:p>
                <a:pPr marL="342900" indent="-342900">
                  <a:buFont typeface="Wingdings" panose="05000000000000000000" pitchFamily="2" charset="2"/>
                  <a:buChar char="v"/>
                </a:pPr>
                <a:r>
                  <a:rPr lang="en-US" sz="2400" dirty="0" smtClean="0"/>
                  <a:t>Acoustic phonons</a:t>
                </a:r>
              </a:p>
              <a:p>
                <a:pPr marL="342900" indent="-342900">
                  <a:buFont typeface="Wingdings" panose="05000000000000000000" pitchFamily="2" charset="2"/>
                  <a:buChar char="v"/>
                </a:pPr>
                <a:r>
                  <a:rPr lang="en-US" sz="2400" dirty="0" smtClean="0"/>
                  <a:t>Charged impurities at substrate/dielectric interface</a:t>
                </a:r>
              </a:p>
              <a:p>
                <a:pPr marL="342900" indent="-342900">
                  <a:buFont typeface="Wingdings" panose="05000000000000000000" pitchFamily="2" charset="2"/>
                  <a:buChar char="v"/>
                </a:pPr>
                <a:r>
                  <a:rPr lang="en-US" sz="2400" dirty="0" smtClean="0"/>
                  <a:t>Surface “traps” due to roughness </a:t>
                </a:r>
              </a:p>
              <a:p>
                <a:pPr marL="342900" indent="-342900">
                  <a:buFont typeface="Wingdings" panose="05000000000000000000" pitchFamily="2" charset="2"/>
                  <a:buChar char="v"/>
                </a:pPr>
                <a:r>
                  <a:rPr lang="en-US" sz="2400" dirty="0" smtClean="0"/>
                  <a:t>Channel defects</a:t>
                </a:r>
              </a:p>
              <a:p>
                <a:r>
                  <a:rPr lang="en-US" sz="2400" dirty="0" smtClean="0"/>
                  <a:t>→ Achieve high µ with ultra smooth, high k dielectric substrate  </a:t>
                </a:r>
                <a:endParaRPr lang="en-US" sz="24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1801091"/>
                <a:ext cx="9067800" cy="4154984"/>
              </a:xfrm>
              <a:prstGeom prst="rect">
                <a:avLst/>
              </a:prstGeom>
              <a:blipFill rotWithShape="0">
                <a:blip r:embed="rId2"/>
                <a:stretch>
                  <a:fillRect l="-1076" t="-1173" b="-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`</a:t>
            </a:r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9200" y="217309"/>
            <a:ext cx="739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</a:rPr>
              <a:t>Motivation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14" name="Right Brace 13"/>
          <p:cNvSpPr/>
          <p:nvPr/>
        </p:nvSpPr>
        <p:spPr>
          <a:xfrm>
            <a:off x="2743200" y="3733800"/>
            <a:ext cx="228600" cy="685800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971800" y="3881735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Intrinsic</a:t>
            </a:r>
            <a:endParaRPr lang="en-US" sz="2400" dirty="0"/>
          </a:p>
        </p:txBody>
      </p:sp>
      <p:sp>
        <p:nvSpPr>
          <p:cNvPr id="16" name="Right Brace 15"/>
          <p:cNvSpPr/>
          <p:nvPr/>
        </p:nvSpPr>
        <p:spPr>
          <a:xfrm>
            <a:off x="6858000" y="4648200"/>
            <a:ext cx="228600" cy="685800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010400" y="4773029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Extrinsic</a:t>
            </a:r>
            <a:endParaRPr lang="en-US" sz="2400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3194" y="1912629"/>
            <a:ext cx="1998020" cy="1604380"/>
          </a:xfrm>
          <a:prstGeom prst="rect">
            <a:avLst/>
          </a:prstGeom>
        </p:spPr>
      </p:pic>
      <p:sp>
        <p:nvSpPr>
          <p:cNvPr id="64" name="Freeform 63"/>
          <p:cNvSpPr/>
          <p:nvPr/>
        </p:nvSpPr>
        <p:spPr>
          <a:xfrm>
            <a:off x="2971800" y="2552421"/>
            <a:ext cx="1841747" cy="398763"/>
          </a:xfrm>
          <a:custGeom>
            <a:avLst/>
            <a:gdLst>
              <a:gd name="connsiteX0" fmla="*/ 179 w 1699909"/>
              <a:gd name="connsiteY0" fmla="*/ 563423 h 1053037"/>
              <a:gd name="connsiteX1" fmla="*/ 896106 w 1699909"/>
              <a:gd name="connsiteY1" fmla="*/ 4 h 1053037"/>
              <a:gd name="connsiteX2" fmla="*/ 1699670 w 1699909"/>
              <a:gd name="connsiteY2" fmla="*/ 554186 h 1053037"/>
              <a:gd name="connsiteX3" fmla="*/ 969997 w 1699909"/>
              <a:gd name="connsiteY3" fmla="*/ 1052950 h 1053037"/>
              <a:gd name="connsiteX4" fmla="*/ 179 w 1699909"/>
              <a:gd name="connsiteY4" fmla="*/ 563423 h 105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9909" h="1053037">
                <a:moveTo>
                  <a:pt x="179" y="563423"/>
                </a:moveTo>
                <a:cubicBezTo>
                  <a:pt x="-12136" y="387932"/>
                  <a:pt x="612858" y="1543"/>
                  <a:pt x="896106" y="4"/>
                </a:cubicBezTo>
                <a:cubicBezTo>
                  <a:pt x="1179354" y="-1535"/>
                  <a:pt x="1687355" y="378695"/>
                  <a:pt x="1699670" y="554186"/>
                </a:cubicBezTo>
                <a:cubicBezTo>
                  <a:pt x="1711985" y="729677"/>
                  <a:pt x="1247088" y="1046792"/>
                  <a:pt x="969997" y="1052950"/>
                </a:cubicBezTo>
                <a:cubicBezTo>
                  <a:pt x="692906" y="1059108"/>
                  <a:pt x="12494" y="738914"/>
                  <a:pt x="179" y="563423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5" name="Freeform 64"/>
          <p:cNvSpPr/>
          <p:nvPr/>
        </p:nvSpPr>
        <p:spPr>
          <a:xfrm>
            <a:off x="2989127" y="2568570"/>
            <a:ext cx="1752600" cy="384744"/>
          </a:xfrm>
          <a:custGeom>
            <a:avLst/>
            <a:gdLst>
              <a:gd name="connsiteX0" fmla="*/ 0 w 2410691"/>
              <a:gd name="connsiteY0" fmla="*/ 563434 h 1016017"/>
              <a:gd name="connsiteX1" fmla="*/ 83127 w 2410691"/>
              <a:gd name="connsiteY1" fmla="*/ 563434 h 1016017"/>
              <a:gd name="connsiteX2" fmla="*/ 129309 w 2410691"/>
              <a:gd name="connsiteY2" fmla="*/ 378707 h 1016017"/>
              <a:gd name="connsiteX3" fmla="*/ 193964 w 2410691"/>
              <a:gd name="connsiteY3" fmla="*/ 711216 h 1016017"/>
              <a:gd name="connsiteX4" fmla="*/ 240145 w 2410691"/>
              <a:gd name="connsiteY4" fmla="*/ 304816 h 1016017"/>
              <a:gd name="connsiteX5" fmla="*/ 323273 w 2410691"/>
              <a:gd name="connsiteY5" fmla="*/ 766634 h 1016017"/>
              <a:gd name="connsiteX6" fmla="*/ 424873 w 2410691"/>
              <a:gd name="connsiteY6" fmla="*/ 230925 h 1016017"/>
              <a:gd name="connsiteX7" fmla="*/ 498764 w 2410691"/>
              <a:gd name="connsiteY7" fmla="*/ 849761 h 1016017"/>
              <a:gd name="connsiteX8" fmla="*/ 618836 w 2410691"/>
              <a:gd name="connsiteY8" fmla="*/ 166270 h 1016017"/>
              <a:gd name="connsiteX9" fmla="*/ 701964 w 2410691"/>
              <a:gd name="connsiteY9" fmla="*/ 877470 h 1016017"/>
              <a:gd name="connsiteX10" fmla="*/ 840509 w 2410691"/>
              <a:gd name="connsiteY10" fmla="*/ 55434 h 1016017"/>
              <a:gd name="connsiteX11" fmla="*/ 960582 w 2410691"/>
              <a:gd name="connsiteY11" fmla="*/ 960597 h 1016017"/>
              <a:gd name="connsiteX12" fmla="*/ 1136073 w 2410691"/>
              <a:gd name="connsiteY12" fmla="*/ 9252 h 1016017"/>
              <a:gd name="connsiteX13" fmla="*/ 1265382 w 2410691"/>
              <a:gd name="connsiteY13" fmla="*/ 1016016 h 1016017"/>
              <a:gd name="connsiteX14" fmla="*/ 1431636 w 2410691"/>
              <a:gd name="connsiteY14" fmla="*/ 16 h 1016017"/>
              <a:gd name="connsiteX15" fmla="*/ 1653309 w 2410691"/>
              <a:gd name="connsiteY15" fmla="*/ 988307 h 1016017"/>
              <a:gd name="connsiteX16" fmla="*/ 1810327 w 2410691"/>
              <a:gd name="connsiteY16" fmla="*/ 110852 h 1016017"/>
              <a:gd name="connsiteX17" fmla="*/ 1911927 w 2410691"/>
              <a:gd name="connsiteY17" fmla="*/ 932888 h 1016017"/>
              <a:gd name="connsiteX18" fmla="*/ 2004291 w 2410691"/>
              <a:gd name="connsiteY18" fmla="*/ 230925 h 1016017"/>
              <a:gd name="connsiteX19" fmla="*/ 2078182 w 2410691"/>
              <a:gd name="connsiteY19" fmla="*/ 886707 h 1016017"/>
              <a:gd name="connsiteX20" fmla="*/ 2152073 w 2410691"/>
              <a:gd name="connsiteY20" fmla="*/ 295579 h 1016017"/>
              <a:gd name="connsiteX21" fmla="*/ 2207491 w 2410691"/>
              <a:gd name="connsiteY21" fmla="*/ 766634 h 1016017"/>
              <a:gd name="connsiteX22" fmla="*/ 2281382 w 2410691"/>
              <a:gd name="connsiteY22" fmla="*/ 332525 h 1016017"/>
              <a:gd name="connsiteX23" fmla="*/ 2364509 w 2410691"/>
              <a:gd name="connsiteY23" fmla="*/ 683507 h 1016017"/>
              <a:gd name="connsiteX24" fmla="*/ 2392218 w 2410691"/>
              <a:gd name="connsiteY24" fmla="*/ 461834 h 1016017"/>
              <a:gd name="connsiteX25" fmla="*/ 2410691 w 2410691"/>
              <a:gd name="connsiteY25" fmla="*/ 415652 h 1016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410691" h="1016017">
                <a:moveTo>
                  <a:pt x="0" y="563434"/>
                </a:moveTo>
                <a:cubicBezTo>
                  <a:pt x="30788" y="578828"/>
                  <a:pt x="61576" y="594222"/>
                  <a:pt x="83127" y="563434"/>
                </a:cubicBezTo>
                <a:cubicBezTo>
                  <a:pt x="104679" y="532646"/>
                  <a:pt x="110836" y="354077"/>
                  <a:pt x="129309" y="378707"/>
                </a:cubicBezTo>
                <a:cubicBezTo>
                  <a:pt x="147782" y="403337"/>
                  <a:pt x="175491" y="723531"/>
                  <a:pt x="193964" y="711216"/>
                </a:cubicBezTo>
                <a:cubicBezTo>
                  <a:pt x="212437" y="698901"/>
                  <a:pt x="218594" y="295580"/>
                  <a:pt x="240145" y="304816"/>
                </a:cubicBezTo>
                <a:cubicBezTo>
                  <a:pt x="261696" y="314052"/>
                  <a:pt x="292485" y="778949"/>
                  <a:pt x="323273" y="766634"/>
                </a:cubicBezTo>
                <a:cubicBezTo>
                  <a:pt x="354061" y="754319"/>
                  <a:pt x="395625" y="217070"/>
                  <a:pt x="424873" y="230925"/>
                </a:cubicBezTo>
                <a:cubicBezTo>
                  <a:pt x="454122" y="244779"/>
                  <a:pt x="466437" y="860537"/>
                  <a:pt x="498764" y="849761"/>
                </a:cubicBezTo>
                <a:cubicBezTo>
                  <a:pt x="531091" y="838985"/>
                  <a:pt x="584969" y="161652"/>
                  <a:pt x="618836" y="166270"/>
                </a:cubicBezTo>
                <a:cubicBezTo>
                  <a:pt x="652703" y="170888"/>
                  <a:pt x="665019" y="895943"/>
                  <a:pt x="701964" y="877470"/>
                </a:cubicBezTo>
                <a:cubicBezTo>
                  <a:pt x="738909" y="858997"/>
                  <a:pt x="797406" y="41580"/>
                  <a:pt x="840509" y="55434"/>
                </a:cubicBezTo>
                <a:cubicBezTo>
                  <a:pt x="883612" y="69288"/>
                  <a:pt x="911321" y="968294"/>
                  <a:pt x="960582" y="960597"/>
                </a:cubicBezTo>
                <a:cubicBezTo>
                  <a:pt x="1009843" y="952900"/>
                  <a:pt x="1085273" y="15"/>
                  <a:pt x="1136073" y="9252"/>
                </a:cubicBezTo>
                <a:cubicBezTo>
                  <a:pt x="1186873" y="18488"/>
                  <a:pt x="1216122" y="1017555"/>
                  <a:pt x="1265382" y="1016016"/>
                </a:cubicBezTo>
                <a:cubicBezTo>
                  <a:pt x="1314642" y="1014477"/>
                  <a:pt x="1366982" y="4634"/>
                  <a:pt x="1431636" y="16"/>
                </a:cubicBezTo>
                <a:cubicBezTo>
                  <a:pt x="1496291" y="-4602"/>
                  <a:pt x="1590194" y="969834"/>
                  <a:pt x="1653309" y="988307"/>
                </a:cubicBezTo>
                <a:cubicBezTo>
                  <a:pt x="1716424" y="1006780"/>
                  <a:pt x="1767224" y="120088"/>
                  <a:pt x="1810327" y="110852"/>
                </a:cubicBezTo>
                <a:cubicBezTo>
                  <a:pt x="1853430" y="101616"/>
                  <a:pt x="1879600" y="912876"/>
                  <a:pt x="1911927" y="932888"/>
                </a:cubicBezTo>
                <a:cubicBezTo>
                  <a:pt x="1944254" y="952900"/>
                  <a:pt x="1976582" y="238622"/>
                  <a:pt x="2004291" y="230925"/>
                </a:cubicBezTo>
                <a:cubicBezTo>
                  <a:pt x="2032000" y="223228"/>
                  <a:pt x="2053552" y="875931"/>
                  <a:pt x="2078182" y="886707"/>
                </a:cubicBezTo>
                <a:cubicBezTo>
                  <a:pt x="2102812" y="897483"/>
                  <a:pt x="2130522" y="315591"/>
                  <a:pt x="2152073" y="295579"/>
                </a:cubicBezTo>
                <a:cubicBezTo>
                  <a:pt x="2173624" y="275567"/>
                  <a:pt x="2185940" y="760476"/>
                  <a:pt x="2207491" y="766634"/>
                </a:cubicBezTo>
                <a:cubicBezTo>
                  <a:pt x="2229042" y="772792"/>
                  <a:pt x="2255212" y="346379"/>
                  <a:pt x="2281382" y="332525"/>
                </a:cubicBezTo>
                <a:cubicBezTo>
                  <a:pt x="2307552" y="318671"/>
                  <a:pt x="2346036" y="661956"/>
                  <a:pt x="2364509" y="683507"/>
                </a:cubicBezTo>
                <a:cubicBezTo>
                  <a:pt x="2382982" y="705059"/>
                  <a:pt x="2384521" y="506476"/>
                  <a:pt x="2392218" y="461834"/>
                </a:cubicBezTo>
                <a:cubicBezTo>
                  <a:pt x="2399915" y="417192"/>
                  <a:pt x="2405303" y="416422"/>
                  <a:pt x="2410691" y="415652"/>
                </a:cubicBezTo>
              </a:path>
            </a:pathLst>
          </a:cu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4617180" y="27432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e-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5397734" y="3276600"/>
            <a:ext cx="850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MoS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86" name="TextBox 85"/>
          <p:cNvSpPr txBox="1"/>
          <p:nvPr/>
        </p:nvSpPr>
        <p:spPr>
          <a:xfrm>
            <a:off x="228600" y="6010870"/>
            <a:ext cx="891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Kis</a:t>
            </a:r>
            <a:r>
              <a:rPr lang="en-US" dirty="0" smtClean="0"/>
              <a:t> et al. reported </a:t>
            </a:r>
            <a:r>
              <a:rPr lang="en-US" dirty="0"/>
              <a:t>µ </a:t>
            </a:r>
            <a:r>
              <a:rPr lang="en-US" dirty="0" smtClean="0"/>
              <a:t>~ 60 cm</a:t>
            </a:r>
            <a:r>
              <a:rPr lang="en-US" baseline="30000" dirty="0" smtClean="0"/>
              <a:t>2</a:t>
            </a:r>
            <a:r>
              <a:rPr lang="en-US" dirty="0" smtClean="0"/>
              <a:t>V</a:t>
            </a:r>
            <a:r>
              <a:rPr lang="en-US" baseline="30000" dirty="0" smtClean="0"/>
              <a:t>-1</a:t>
            </a:r>
            <a:r>
              <a:rPr lang="en-US" dirty="0" smtClean="0"/>
              <a:t>s</a:t>
            </a:r>
            <a:r>
              <a:rPr lang="en-US" baseline="30000" dirty="0" smtClean="0"/>
              <a:t>-1  </a:t>
            </a:r>
            <a:r>
              <a:rPr lang="en-US" dirty="0"/>
              <a:t>at  240 K with high–k dielectric </a:t>
            </a:r>
            <a:r>
              <a:rPr lang="en-US" dirty="0" smtClean="0"/>
              <a:t>for monolayer </a:t>
            </a:r>
            <a:r>
              <a:rPr lang="en-US" dirty="0"/>
              <a:t>MoS</a:t>
            </a:r>
            <a:r>
              <a:rPr lang="en-US" baseline="-25000" dirty="0"/>
              <a:t>2.</a:t>
            </a:r>
          </a:p>
          <a:p>
            <a:r>
              <a:rPr lang="en-US" dirty="0"/>
              <a:t>(Nature Materials  2</a:t>
            </a:r>
            <a:r>
              <a:rPr lang="en-US" b="1" dirty="0"/>
              <a:t>013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3" name="Arc 2"/>
          <p:cNvSpPr/>
          <p:nvPr/>
        </p:nvSpPr>
        <p:spPr>
          <a:xfrm rot="2220000">
            <a:off x="5796280" y="1380886"/>
            <a:ext cx="2961641" cy="3540172"/>
          </a:xfrm>
          <a:prstGeom prst="arc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/>
          <p:cNvSpPr>
            <a:spLocks noChangeAspect="1"/>
          </p:cNvSpPr>
          <p:nvPr/>
        </p:nvSpPr>
        <p:spPr>
          <a:xfrm rot="2220000">
            <a:off x="6069722" y="1695212"/>
            <a:ext cx="2371406" cy="2834640"/>
          </a:xfrm>
          <a:prstGeom prst="arc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/>
          <p:cNvSpPr>
            <a:spLocks noChangeAspect="1"/>
          </p:cNvSpPr>
          <p:nvPr/>
        </p:nvSpPr>
        <p:spPr>
          <a:xfrm rot="2220000">
            <a:off x="6153940" y="1921851"/>
            <a:ext cx="1988921" cy="2377440"/>
          </a:xfrm>
          <a:prstGeom prst="arc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/>
          <p:cNvSpPr>
            <a:spLocks noChangeAspect="1"/>
          </p:cNvSpPr>
          <p:nvPr/>
        </p:nvSpPr>
        <p:spPr>
          <a:xfrm rot="2220000">
            <a:off x="6517343" y="2223944"/>
            <a:ext cx="1300448" cy="1554480"/>
          </a:xfrm>
          <a:prstGeom prst="arc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/>
          <p:cNvSpPr>
            <a:spLocks noChangeAspect="1"/>
          </p:cNvSpPr>
          <p:nvPr/>
        </p:nvSpPr>
        <p:spPr>
          <a:xfrm rot="2220000">
            <a:off x="6667065" y="2476559"/>
            <a:ext cx="841466" cy="1005840"/>
          </a:xfrm>
          <a:prstGeom prst="arc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c 21"/>
          <p:cNvSpPr/>
          <p:nvPr/>
        </p:nvSpPr>
        <p:spPr>
          <a:xfrm rot="2220000">
            <a:off x="5643879" y="2325880"/>
            <a:ext cx="2961641" cy="3540172"/>
          </a:xfrm>
          <a:prstGeom prst="arc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/>
          <p:cNvSpPr>
            <a:spLocks noChangeAspect="1"/>
          </p:cNvSpPr>
          <p:nvPr/>
        </p:nvSpPr>
        <p:spPr>
          <a:xfrm rot="2220000">
            <a:off x="5917321" y="2640206"/>
            <a:ext cx="2371406" cy="2834640"/>
          </a:xfrm>
          <a:prstGeom prst="arc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/>
          <p:cNvSpPr>
            <a:spLocks noChangeAspect="1"/>
          </p:cNvSpPr>
          <p:nvPr/>
        </p:nvSpPr>
        <p:spPr>
          <a:xfrm rot="2220000">
            <a:off x="6001539" y="2866845"/>
            <a:ext cx="1988921" cy="2377440"/>
          </a:xfrm>
          <a:prstGeom prst="arc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/>
          <p:cNvSpPr>
            <a:spLocks noChangeAspect="1"/>
          </p:cNvSpPr>
          <p:nvPr/>
        </p:nvSpPr>
        <p:spPr>
          <a:xfrm rot="2220000">
            <a:off x="6364942" y="3168938"/>
            <a:ext cx="1300448" cy="1554480"/>
          </a:xfrm>
          <a:prstGeom prst="arc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/>
          <p:cNvSpPr>
            <a:spLocks noChangeAspect="1"/>
          </p:cNvSpPr>
          <p:nvPr/>
        </p:nvSpPr>
        <p:spPr>
          <a:xfrm rot="2220000">
            <a:off x="6514664" y="3421553"/>
            <a:ext cx="841466" cy="1005840"/>
          </a:xfrm>
          <a:prstGeom prst="arc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/>
          <p:cNvSpPr/>
          <p:nvPr/>
        </p:nvSpPr>
        <p:spPr>
          <a:xfrm rot="2220000">
            <a:off x="5796279" y="268480"/>
            <a:ext cx="2961641" cy="3540172"/>
          </a:xfrm>
          <a:prstGeom prst="arc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/>
          <p:cNvSpPr>
            <a:spLocks noChangeAspect="1"/>
          </p:cNvSpPr>
          <p:nvPr/>
        </p:nvSpPr>
        <p:spPr>
          <a:xfrm rot="2220000">
            <a:off x="6069721" y="582806"/>
            <a:ext cx="2371406" cy="2834640"/>
          </a:xfrm>
          <a:prstGeom prst="arc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/>
          <p:cNvSpPr>
            <a:spLocks noChangeAspect="1"/>
          </p:cNvSpPr>
          <p:nvPr/>
        </p:nvSpPr>
        <p:spPr>
          <a:xfrm rot="2220000">
            <a:off x="6153939" y="809445"/>
            <a:ext cx="1988921" cy="2377440"/>
          </a:xfrm>
          <a:prstGeom prst="arc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/>
          <p:cNvSpPr>
            <a:spLocks noChangeAspect="1"/>
          </p:cNvSpPr>
          <p:nvPr/>
        </p:nvSpPr>
        <p:spPr>
          <a:xfrm rot="2220000">
            <a:off x="6517342" y="1111538"/>
            <a:ext cx="1300448" cy="1554480"/>
          </a:xfrm>
          <a:prstGeom prst="arc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/>
          <p:cNvSpPr>
            <a:spLocks noChangeAspect="1"/>
          </p:cNvSpPr>
          <p:nvPr/>
        </p:nvSpPr>
        <p:spPr>
          <a:xfrm rot="2220000">
            <a:off x="6667064" y="1364153"/>
            <a:ext cx="841466" cy="1005840"/>
          </a:xfrm>
          <a:prstGeom prst="arc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24764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3.7037E-6 L 0.25 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L 0.25 -1.85185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59259E-6 L 0.25 2.59259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4" grpId="1" animBg="1"/>
      <p:bldP spid="65" grpId="0" animBg="1"/>
      <p:bldP spid="65" grpId="1" animBg="1"/>
      <p:bldP spid="66" grpId="0"/>
      <p:bldP spid="66" grpId="1"/>
      <p:bldP spid="3" grpId="0" animBg="1"/>
      <p:bldP spid="3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2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9200" y="217309"/>
            <a:ext cx="739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</a:rPr>
              <a:t>Motivation</a:t>
            </a:r>
            <a:endParaRPr lang="en-US" sz="7200" dirty="0">
              <a:solidFill>
                <a:schemeClr val="bg1"/>
              </a:solidFill>
            </a:endParaRPr>
          </a:p>
        </p:txBody>
      </p:sp>
      <p:cxnSp>
        <p:nvCxnSpPr>
          <p:cNvPr id="92" name="Straight Connector 91"/>
          <p:cNvCxnSpPr/>
          <p:nvPr/>
        </p:nvCxnSpPr>
        <p:spPr>
          <a:xfrm>
            <a:off x="2022852" y="2145268"/>
            <a:ext cx="1" cy="225358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4505008" y="2145268"/>
            <a:ext cx="22222" cy="22535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11"/>
          <p:cNvSpPr txBox="1">
            <a:spLocks noChangeArrowheads="1"/>
          </p:cNvSpPr>
          <p:nvPr/>
        </p:nvSpPr>
        <p:spPr bwMode="auto">
          <a:xfrm>
            <a:off x="2068018" y="2145268"/>
            <a:ext cx="28087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/>
              <a:t>OTMS SAM treated </a:t>
            </a:r>
            <a:r>
              <a:rPr lang="en-US" b="1" dirty="0" smtClean="0"/>
              <a:t>SiO</a:t>
            </a:r>
            <a:r>
              <a:rPr lang="en-US" b="1" baseline="-25000" dirty="0" smtClean="0"/>
              <a:t>2</a:t>
            </a:r>
            <a:endParaRPr lang="en-US" b="1" baseline="-25000" dirty="0"/>
          </a:p>
        </p:txBody>
      </p:sp>
      <p:sp>
        <p:nvSpPr>
          <p:cNvPr id="95" name="TextBox 12"/>
          <p:cNvSpPr txBox="1">
            <a:spLocks noChangeArrowheads="1"/>
          </p:cNvSpPr>
          <p:nvPr/>
        </p:nvSpPr>
        <p:spPr bwMode="auto">
          <a:xfrm>
            <a:off x="184175" y="2559719"/>
            <a:ext cx="17091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smtClean="0"/>
              <a:t>Al</a:t>
            </a:r>
            <a:r>
              <a:rPr lang="en-US" b="1" baseline="-25000" dirty="0" smtClean="0"/>
              <a:t>2</a:t>
            </a:r>
            <a:r>
              <a:rPr lang="en-US" b="1" dirty="0" smtClean="0"/>
              <a:t>O</a:t>
            </a:r>
            <a:r>
              <a:rPr lang="en-US" b="1" baseline="-25000" dirty="0" smtClean="0"/>
              <a:t>3</a:t>
            </a:r>
            <a:r>
              <a:rPr lang="en-US" b="1" dirty="0" smtClean="0"/>
              <a:t> </a:t>
            </a:r>
            <a:r>
              <a:rPr lang="en-US" b="1" dirty="0"/>
              <a:t>on Si/SiO</a:t>
            </a:r>
            <a:r>
              <a:rPr lang="en-US" b="1" baseline="-25000" dirty="0"/>
              <a:t>2</a:t>
            </a:r>
          </a:p>
        </p:txBody>
      </p:sp>
      <p:sp>
        <p:nvSpPr>
          <p:cNvPr id="96" name="TextBox 13"/>
          <p:cNvSpPr txBox="1">
            <a:spLocks noChangeArrowheads="1"/>
          </p:cNvSpPr>
          <p:nvPr/>
        </p:nvSpPr>
        <p:spPr bwMode="auto">
          <a:xfrm>
            <a:off x="6452194" y="2145268"/>
            <a:ext cx="6607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smtClean="0"/>
              <a:t>h-BN</a:t>
            </a:r>
            <a:endParaRPr lang="en-US" b="1" dirty="0"/>
          </a:p>
        </p:txBody>
      </p:sp>
      <p:sp>
        <p:nvSpPr>
          <p:cNvPr id="97" name="TextBox 15"/>
          <p:cNvSpPr txBox="1">
            <a:spLocks noChangeArrowheads="1"/>
          </p:cNvSpPr>
          <p:nvPr/>
        </p:nvSpPr>
        <p:spPr bwMode="auto">
          <a:xfrm>
            <a:off x="0" y="2970074"/>
            <a:ext cx="2006261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aseline="-25000" dirty="0" smtClean="0"/>
              <a:t> </a:t>
            </a:r>
            <a:r>
              <a:rPr lang="en-US" dirty="0" smtClean="0"/>
              <a:t>Atomic Layer </a:t>
            </a:r>
            <a:r>
              <a:rPr lang="en-US" dirty="0" err="1" smtClean="0"/>
              <a:t>Depostion</a:t>
            </a:r>
            <a:r>
              <a:rPr lang="en-US" dirty="0" smtClean="0"/>
              <a:t> ~60 nm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Higher dielectric constant compared to SiO</a:t>
            </a:r>
            <a:r>
              <a:rPr lang="en-US" baseline="-25000" dirty="0"/>
              <a:t>2</a:t>
            </a:r>
          </a:p>
          <a:p>
            <a:pPr>
              <a:buFont typeface="Arial" charset="0"/>
              <a:buChar char="•"/>
            </a:pPr>
            <a:endParaRPr lang="en-US" dirty="0" smtClean="0"/>
          </a:p>
        </p:txBody>
      </p:sp>
      <p:sp>
        <p:nvSpPr>
          <p:cNvPr id="98" name="TextBox 16"/>
          <p:cNvSpPr txBox="1">
            <a:spLocks noChangeArrowheads="1"/>
          </p:cNvSpPr>
          <p:nvPr/>
        </p:nvSpPr>
        <p:spPr bwMode="auto">
          <a:xfrm>
            <a:off x="4601657" y="2590800"/>
            <a:ext cx="4313743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Higher excitation energy of optical phonons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High dielectric constant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Ultra Smooth Surface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Impurity free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2D layer structure similar to TMD</a:t>
            </a:r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2057400" y="2589074"/>
            <a:ext cx="228767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Si/SiO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dirty="0" smtClean="0"/>
              <a:t>substrates</a:t>
            </a:r>
          </a:p>
          <a:p>
            <a:r>
              <a:rPr lang="en-US" dirty="0" smtClean="0"/>
              <a:t> modified with </a:t>
            </a:r>
          </a:p>
          <a:p>
            <a:r>
              <a:rPr lang="en-US" dirty="0" smtClean="0"/>
              <a:t>OTMS </a:t>
            </a:r>
            <a:r>
              <a:rPr lang="en-US" dirty="0" err="1" smtClean="0"/>
              <a:t>SAMto</a:t>
            </a:r>
            <a:r>
              <a:rPr lang="en-US" dirty="0" smtClean="0"/>
              <a:t> create a </a:t>
            </a:r>
          </a:p>
          <a:p>
            <a:r>
              <a:rPr lang="en-US" dirty="0" smtClean="0"/>
              <a:t>hydrophobic surface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0" y="2145268"/>
            <a:ext cx="231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~290 nm clean SiO</a:t>
            </a:r>
            <a:r>
              <a:rPr lang="en-US" b="1" baseline="-25000" dirty="0" smtClean="0"/>
              <a:t>2</a:t>
            </a:r>
            <a:endParaRPr lang="en-US" dirty="0"/>
          </a:p>
        </p:txBody>
      </p:sp>
      <p:cxnSp>
        <p:nvCxnSpPr>
          <p:cNvPr id="101" name="Straight Connector 100"/>
          <p:cNvCxnSpPr/>
          <p:nvPr/>
        </p:nvCxnSpPr>
        <p:spPr>
          <a:xfrm flipV="1">
            <a:off x="0" y="2502932"/>
            <a:ext cx="9153348" cy="2323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0" y="2964597"/>
            <a:ext cx="202981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0" y="2133600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40" y="4068719"/>
            <a:ext cx="6896951" cy="2789281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4354" y="1752600"/>
            <a:ext cx="9148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Which Substrates Should We Study?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971800" y="5193268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343400" y="5345668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8586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9200" y="217309"/>
            <a:ext cx="739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</a:rPr>
              <a:t>Motivation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54" y="1752600"/>
            <a:ext cx="9063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1" y="3892670"/>
            <a:ext cx="5625859" cy="281293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705" y="2175808"/>
            <a:ext cx="54476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FET Operation through </a:t>
            </a:r>
            <a:br>
              <a:rPr lang="en-US" sz="2400" dirty="0" smtClean="0"/>
            </a:br>
            <a:r>
              <a:rPr lang="en-US" sz="2400" dirty="0" smtClean="0"/>
              <a:t>quantum tunneling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Not much supply voltage needed </a:t>
            </a:r>
          </a:p>
          <a:p>
            <a:r>
              <a:rPr lang="en-US" sz="2400" dirty="0" smtClean="0"/>
              <a:t>→ Low Power Applications</a:t>
            </a:r>
          </a:p>
          <a:p>
            <a:endParaRPr lang="en-US" sz="24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6073399" y="1981200"/>
            <a:ext cx="480279" cy="28064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60382" y="2261847"/>
            <a:ext cx="594287" cy="36673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5" name="Straight Connector 2054"/>
          <p:cNvCxnSpPr/>
          <p:nvPr/>
        </p:nvCxnSpPr>
        <p:spPr>
          <a:xfrm>
            <a:off x="7920356" y="2605717"/>
            <a:ext cx="599737" cy="59099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8" name="Straight Connector 2057"/>
          <p:cNvCxnSpPr/>
          <p:nvPr/>
        </p:nvCxnSpPr>
        <p:spPr>
          <a:xfrm>
            <a:off x="8520093" y="3197732"/>
            <a:ext cx="19026" cy="308844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7938622" y="5495598"/>
            <a:ext cx="600497" cy="79058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947378" y="5106668"/>
            <a:ext cx="609600" cy="36673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6947378" y="3994634"/>
            <a:ext cx="0" cy="112873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555987" y="3994634"/>
            <a:ext cx="39139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555987" y="3994634"/>
            <a:ext cx="11066" cy="10943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6073398" y="4808375"/>
            <a:ext cx="480279" cy="28064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Connector 2070"/>
          <p:cNvCxnSpPr/>
          <p:nvPr/>
        </p:nvCxnSpPr>
        <p:spPr>
          <a:xfrm flipV="1">
            <a:off x="6083790" y="3695379"/>
            <a:ext cx="0" cy="111299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3" name="Straight Connector 2072"/>
          <p:cNvCxnSpPr/>
          <p:nvPr/>
        </p:nvCxnSpPr>
        <p:spPr>
          <a:xfrm flipH="1">
            <a:off x="5497269" y="3695379"/>
            <a:ext cx="58652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6083790" y="2002533"/>
            <a:ext cx="0" cy="111299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7" name="TextBox 2076"/>
          <p:cNvSpPr txBox="1"/>
          <p:nvPr/>
        </p:nvSpPr>
        <p:spPr>
          <a:xfrm rot="-5400000">
            <a:off x="4503849" y="4954544"/>
            <a:ext cx="252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r>
              <a:rPr lang="en-US" dirty="0"/>
              <a:t>P</a:t>
            </a:r>
            <a:r>
              <a:rPr lang="en-US" dirty="0" smtClean="0"/>
              <a:t>-doped Source</a:t>
            </a:r>
            <a:endParaRPr lang="en-US" dirty="0"/>
          </a:p>
        </p:txBody>
      </p:sp>
      <p:cxnSp>
        <p:nvCxnSpPr>
          <p:cNvPr id="2079" name="Straight Connector 2078"/>
          <p:cNvCxnSpPr/>
          <p:nvPr/>
        </p:nvCxnSpPr>
        <p:spPr>
          <a:xfrm>
            <a:off x="5497269" y="3847779"/>
            <a:ext cx="586521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5552313" y="3911230"/>
            <a:ext cx="175481" cy="157945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5807292" y="3915661"/>
            <a:ext cx="175481" cy="157945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5548674" y="4170132"/>
            <a:ext cx="175481" cy="157945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5809623" y="4164587"/>
            <a:ext cx="175481" cy="157945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5555777" y="4401055"/>
            <a:ext cx="175481" cy="157945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5809623" y="4436357"/>
            <a:ext cx="175481" cy="157945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/>
          <p:cNvCxnSpPr/>
          <p:nvPr/>
        </p:nvCxnSpPr>
        <p:spPr>
          <a:xfrm flipH="1">
            <a:off x="5514031" y="3115529"/>
            <a:ext cx="58652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724400" y="3648670"/>
            <a:ext cx="10957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 Fermi Level</a:t>
            </a:r>
            <a:endParaRPr lang="en-US" dirty="0"/>
          </a:p>
        </p:txBody>
      </p:sp>
      <p:sp>
        <p:nvSpPr>
          <p:cNvPr id="104" name="TextBox 103"/>
          <p:cNvSpPr txBox="1"/>
          <p:nvPr/>
        </p:nvSpPr>
        <p:spPr>
          <a:xfrm rot="-5400000">
            <a:off x="5537838" y="5294032"/>
            <a:ext cx="1872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Van Der Waals Gap</a:t>
            </a:r>
            <a:endParaRPr lang="en-US" dirty="0"/>
          </a:p>
        </p:txBody>
      </p:sp>
      <p:sp>
        <p:nvSpPr>
          <p:cNvPr id="105" name="TextBox 104"/>
          <p:cNvSpPr txBox="1"/>
          <p:nvPr/>
        </p:nvSpPr>
        <p:spPr>
          <a:xfrm rot="-5400000">
            <a:off x="6452238" y="5598832"/>
            <a:ext cx="1872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Van Der Waals Gap</a:t>
            </a:r>
            <a:endParaRPr lang="en-US" dirty="0"/>
          </a:p>
        </p:txBody>
      </p:sp>
      <p:sp>
        <p:nvSpPr>
          <p:cNvPr id="106" name="TextBox 105"/>
          <p:cNvSpPr txBox="1"/>
          <p:nvPr/>
        </p:nvSpPr>
        <p:spPr>
          <a:xfrm rot="-5400000">
            <a:off x="6384445" y="4172459"/>
            <a:ext cx="734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MoS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 rot="-5400000">
            <a:off x="7429818" y="4602008"/>
            <a:ext cx="700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MoS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8480622" y="2895600"/>
            <a:ext cx="1196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Gate</a:t>
            </a:r>
          </a:p>
          <a:p>
            <a:r>
              <a:rPr lang="en-US" dirty="0" smtClean="0"/>
              <a:t>Fermi Level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8473406" y="2376468"/>
            <a:ext cx="832147" cy="366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</a:t>
            </a:r>
            <a:r>
              <a:rPr lang="en-US" baseline="-25000" dirty="0"/>
              <a:t>C</a:t>
            </a:r>
            <a:endParaRPr 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8495828" y="6154819"/>
            <a:ext cx="832147" cy="366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</a:t>
            </a:r>
            <a:r>
              <a:rPr lang="en-US" baseline="-25000" dirty="0"/>
              <a:t>V</a:t>
            </a:r>
            <a:endParaRPr lang="en-US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5790529" y="3115529"/>
            <a:ext cx="0" cy="57985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5730206" y="3213534"/>
            <a:ext cx="832147" cy="366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</a:t>
            </a:r>
            <a:r>
              <a:rPr lang="en-US" baseline="-25000" dirty="0" smtClean="0"/>
              <a:t>G</a:t>
            </a:r>
            <a:endParaRPr lang="en-US" dirty="0"/>
          </a:p>
        </p:txBody>
      </p:sp>
      <p:cxnSp>
        <p:nvCxnSpPr>
          <p:cNvPr id="220" name="Straight Connector 219"/>
          <p:cNvCxnSpPr/>
          <p:nvPr/>
        </p:nvCxnSpPr>
        <p:spPr>
          <a:xfrm>
            <a:off x="8539119" y="3824382"/>
            <a:ext cx="467687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" name="Rectangle 234"/>
          <p:cNvSpPr/>
          <p:nvPr/>
        </p:nvSpPr>
        <p:spPr>
          <a:xfrm>
            <a:off x="6557477" y="2255118"/>
            <a:ext cx="402905" cy="109438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2" name="Straight Connector 241"/>
          <p:cNvCxnSpPr/>
          <p:nvPr/>
        </p:nvCxnSpPr>
        <p:spPr>
          <a:xfrm flipV="1">
            <a:off x="6960382" y="2261847"/>
            <a:ext cx="0" cy="1087661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6551944" y="2255118"/>
            <a:ext cx="11066" cy="1094388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574860" y="1760538"/>
            <a:ext cx="372518" cy="1143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/>
          <p:cNvCxnSpPr/>
          <p:nvPr/>
        </p:nvCxnSpPr>
        <p:spPr>
          <a:xfrm flipV="1">
            <a:off x="7938622" y="4366866"/>
            <a:ext cx="0" cy="112873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7547231" y="4366866"/>
            <a:ext cx="39139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7547231" y="4366866"/>
            <a:ext cx="11066" cy="10943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7548721" y="2627350"/>
            <a:ext cx="402905" cy="109438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/>
          <p:cNvCxnSpPr/>
          <p:nvPr/>
        </p:nvCxnSpPr>
        <p:spPr>
          <a:xfrm flipV="1">
            <a:off x="7951626" y="2634079"/>
            <a:ext cx="0" cy="1087661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7543188" y="2627350"/>
            <a:ext cx="11066" cy="1094388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>
            <a:off x="7572860" y="2132770"/>
            <a:ext cx="365761" cy="11738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TextBox 225"/>
          <p:cNvSpPr txBox="1"/>
          <p:nvPr/>
        </p:nvSpPr>
        <p:spPr>
          <a:xfrm>
            <a:off x="53705" y="1752600"/>
            <a:ext cx="5804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Tunnel Field Effect Transistors (TFET)</a:t>
            </a:r>
            <a:endParaRPr lang="en-US" sz="2400" b="1" dirty="0"/>
          </a:p>
        </p:txBody>
      </p:sp>
    </p:spTree>
    <p:extLst>
      <p:ext uri="{BB962C8B-B14F-4D97-AF65-F5344CB8AC3E}">
        <p14:creationId xmlns="" xmlns:p14="http://schemas.microsoft.com/office/powerpoint/2010/main" val="136745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2.59259E-6 L 1.94444E-6 -0.03033 C 1.94444E-6 -0.04398 0.01406 -0.06042 0.02552 -0.06042 L 0.05121 -0.06042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2" y="-303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111E-6 L 0.00208 0.1076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537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0018 0.0770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4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48148E-6 L 0.00017 0.0770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235" grpId="0" animBg="1"/>
      <p:bldP spid="10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CLASpowerpoint2_head.jpg"/>
          <p:cNvPicPr>
            <a:picLocks noChangeAspect="1"/>
          </p:cNvPicPr>
          <p:nvPr/>
        </p:nvPicPr>
        <p:blipFill>
          <a:blip r:embed="rId2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9200" y="217309"/>
            <a:ext cx="739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</a:rPr>
              <a:t>Motivation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835" y="2187476"/>
            <a:ext cx="855276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FF0000"/>
                </a:solidFill>
              </a:rPr>
              <a:t>Subthreshold Swing (SS)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</a:t>
            </a:r>
            <a:r>
              <a:rPr lang="en-US" sz="2400" dirty="0" smtClean="0"/>
              <a:t>hermionic limit</a:t>
            </a:r>
          </a:p>
          <a:p>
            <a:r>
              <a:rPr lang="en-US" sz="2400" dirty="0" smtClean="0"/>
              <a:t>→ Achieve High Performance </a:t>
            </a:r>
          </a:p>
          <a:p>
            <a:r>
              <a:rPr lang="en-US" sz="2400" dirty="0" err="1" smtClean="0"/>
              <a:t>Subthermionic</a:t>
            </a:r>
            <a:r>
              <a:rPr lang="en-US" sz="2400" dirty="0" smtClean="0"/>
              <a:t> TFET with </a:t>
            </a:r>
            <a:endParaRPr lang="en-US" sz="2400" dirty="0"/>
          </a:p>
          <a:p>
            <a:r>
              <a:rPr lang="en-US" sz="2400" dirty="0" smtClean="0"/>
              <a:t> </a:t>
            </a:r>
            <a:r>
              <a:rPr lang="en-US" sz="2400" dirty="0" err="1" smtClean="0"/>
              <a:t>Nb</a:t>
            </a:r>
            <a:r>
              <a:rPr lang="en-US" sz="2400" dirty="0" smtClean="0"/>
              <a:t>-doped WSe</a:t>
            </a:r>
            <a:r>
              <a:rPr lang="en-US" sz="2400" baseline="-25000" dirty="0" smtClean="0"/>
              <a:t>2 </a:t>
            </a:r>
            <a:r>
              <a:rPr lang="en-US" sz="2400" dirty="0" smtClean="0"/>
              <a:t>source, Novel Gates</a:t>
            </a:r>
          </a:p>
          <a:p>
            <a:endParaRPr lang="en-US" sz="2400" dirty="0" smtClean="0"/>
          </a:p>
          <a:p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474" y="4156029"/>
            <a:ext cx="7010400" cy="2701971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286000"/>
            <a:ext cx="3985119" cy="2072976"/>
          </a:xfrm>
          <a:prstGeom prst="rect">
            <a:avLst/>
          </a:prstGeom>
        </p:spPr>
      </p:pic>
      <p:sp>
        <p:nvSpPr>
          <p:cNvPr id="97" name="TextBox 96"/>
          <p:cNvSpPr txBox="1"/>
          <p:nvPr/>
        </p:nvSpPr>
        <p:spPr>
          <a:xfrm>
            <a:off x="5562600" y="1992868"/>
            <a:ext cx="3246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Sarkar et al, Nature (2015)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735" y="1748135"/>
            <a:ext cx="8225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How can we improve TFET Performance?</a:t>
            </a:r>
            <a:endParaRPr 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376334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LASpowerpoint2_head.jpg"/>
          <p:cNvPicPr>
            <a:picLocks noGrp="1" noChangeAspect="1"/>
          </p:cNvPicPr>
          <p:nvPr>
            <p:ph idx="1"/>
          </p:nvPr>
        </p:nvPicPr>
        <p:blipFill>
          <a:blip r:embed="rId3"/>
          <a:srcRect t="-90296" b="-90296"/>
          <a:stretch>
            <a:fillRect/>
          </a:stretch>
        </p:blipFill>
        <p:spPr>
          <a:xfrm>
            <a:off x="0" y="-1676400"/>
            <a:ext cx="9144640" cy="5029200"/>
          </a:xfrm>
        </p:spPr>
      </p:pic>
      <p:sp>
        <p:nvSpPr>
          <p:cNvPr id="6" name="TextBox 5"/>
          <p:cNvSpPr txBox="1"/>
          <p:nvPr/>
        </p:nvSpPr>
        <p:spPr>
          <a:xfrm>
            <a:off x="1676400" y="217309"/>
            <a:ext cx="739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</a:rPr>
              <a:t>Device Fabrication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78018" y="1945373"/>
            <a:ext cx="2504252" cy="207507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 w="2540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72000" y="2133600"/>
            <a:ext cx="4419600" cy="1828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ket 8"/>
          <p:cNvSpPr/>
          <p:nvPr/>
        </p:nvSpPr>
        <p:spPr>
          <a:xfrm rot="5400000">
            <a:off x="7837932" y="1753822"/>
            <a:ext cx="304800" cy="1066800"/>
          </a:xfrm>
          <a:prstGeom prst="rightBracke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ket 9"/>
          <p:cNvSpPr/>
          <p:nvPr/>
        </p:nvSpPr>
        <p:spPr>
          <a:xfrm rot="5400000">
            <a:off x="5325618" y="1753822"/>
            <a:ext cx="304800" cy="1066800"/>
          </a:xfrm>
          <a:prstGeom prst="rightBracke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22570" y="2102556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n+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26822" y="2102556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n+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80888" y="3319652"/>
            <a:ext cx="2327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P-type Si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747004" y="1899655"/>
            <a:ext cx="1837182" cy="45719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76200" y="1828800"/>
            <a:ext cx="441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Begin with commercial SiO2 on P Type Si Substrate</a:t>
            </a:r>
            <a:endParaRPr lang="en-US" sz="2400" dirty="0"/>
          </a:p>
        </p:txBody>
      </p:sp>
      <p:sp>
        <p:nvSpPr>
          <p:cNvPr id="35" name="TextBox 34"/>
          <p:cNvSpPr txBox="1"/>
          <p:nvPr/>
        </p:nvSpPr>
        <p:spPr>
          <a:xfrm>
            <a:off x="76200" y="2510135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Mechanical Exfoliation of TMD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1582" y="2821632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Transfer onto Substrate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200" y="3119735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Electron Beam Lithography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6200" y="3424535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Metal Deposition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6200" y="3729335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Liftoff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4210050"/>
            <a:ext cx="3276600" cy="2457450"/>
          </a:xfrm>
          <a:prstGeom prst="rect">
            <a:avLst/>
          </a:prstGeom>
        </p:spPr>
      </p:pic>
      <p:pic>
        <p:nvPicPr>
          <p:cNvPr id="41" name="Picture 2" descr="C:\D\Bhim\PhD work\abstract and presentation for 2016\photos\wp_20151105_09_18_52_pro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4648200"/>
            <a:ext cx="1771152" cy="1600200"/>
          </a:xfrm>
          <a:prstGeom prst="rect">
            <a:avLst/>
          </a:prstGeom>
          <a:noFill/>
        </p:spPr>
      </p:pic>
      <p:pic>
        <p:nvPicPr>
          <p:cNvPr id="42" name="Picture 3" descr="C:\D\Bhim\PhD work\abstract and presentation for 2016\photos\wp_20151105_09_25_23_pro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38600" y="4648200"/>
            <a:ext cx="1600201" cy="1600200"/>
          </a:xfrm>
          <a:prstGeom prst="rect">
            <a:avLst/>
          </a:prstGeom>
          <a:noFill/>
        </p:spPr>
      </p:pic>
      <p:pic>
        <p:nvPicPr>
          <p:cNvPr id="43" name="Picture 4" descr="C:\D\Bhim\PhD work\abstract and presentation for 2016\photos\wp_20151105_09_20_46_pro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96000" y="4648200"/>
            <a:ext cx="1600200" cy="1600200"/>
          </a:xfrm>
          <a:prstGeom prst="rect">
            <a:avLst/>
          </a:prstGeom>
          <a:noFill/>
        </p:spPr>
      </p:pic>
      <p:sp>
        <p:nvSpPr>
          <p:cNvPr id="44" name="Right Arrow 43"/>
          <p:cNvSpPr/>
          <p:nvPr/>
        </p:nvSpPr>
        <p:spPr>
          <a:xfrm>
            <a:off x="3581400" y="5341056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/>
          <p:cNvSpPr/>
          <p:nvPr/>
        </p:nvSpPr>
        <p:spPr>
          <a:xfrm>
            <a:off x="5715000" y="5334000"/>
            <a:ext cx="3048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1" descr="C:\D\Bhim\PhD work\abstract and presentation for 2016\photos\wp_20151105_09_16_05_pro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218085" y="4407932"/>
            <a:ext cx="2524991" cy="2057400"/>
          </a:xfrm>
          <a:prstGeom prst="rect">
            <a:avLst/>
          </a:prstGeom>
          <a:noFill/>
        </p:spPr>
      </p:pic>
      <p:sp>
        <p:nvSpPr>
          <p:cNvPr id="47" name="TextBox 46"/>
          <p:cNvSpPr txBox="1"/>
          <p:nvPr/>
        </p:nvSpPr>
        <p:spPr>
          <a:xfrm>
            <a:off x="1141885" y="6096000"/>
            <a:ext cx="1485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Transfer stage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201873"/>
            <a:ext cx="4774018" cy="245934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952" y="4210050"/>
            <a:ext cx="3279648" cy="245973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478018" y="1828800"/>
            <a:ext cx="2504252" cy="110186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7568378" y="1847784"/>
            <a:ext cx="416814" cy="1246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5474192" y="1852729"/>
            <a:ext cx="409575" cy="1103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6515950" y="1842356"/>
            <a:ext cx="416814" cy="1246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568378" y="1841913"/>
            <a:ext cx="416814" cy="124696"/>
          </a:xfrm>
          <a:prstGeom prst="rect">
            <a:avLst/>
          </a:prstGeom>
          <a:gradFill>
            <a:gsLst>
              <a:gs pos="100000">
                <a:srgbClr val="FFC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474192" y="1846858"/>
            <a:ext cx="409575" cy="110372"/>
          </a:xfrm>
          <a:prstGeom prst="rect">
            <a:avLst/>
          </a:prstGeom>
          <a:gradFill>
            <a:gsLst>
              <a:gs pos="100000">
                <a:srgbClr val="FFC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429966" y="1873782"/>
            <a:ext cx="230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SiO2 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515950" y="1846155"/>
            <a:ext cx="416814" cy="124696"/>
          </a:xfrm>
          <a:prstGeom prst="rect">
            <a:avLst/>
          </a:prstGeom>
          <a:gradFill>
            <a:gsLst>
              <a:gs pos="100000">
                <a:srgbClr val="FFC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70" y="4190999"/>
            <a:ext cx="3273720" cy="24552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952" y="4210050"/>
            <a:ext cx="3279648" cy="24597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076" y="4212343"/>
            <a:ext cx="2124324" cy="251771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4416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5" grpId="0"/>
      <p:bldP spid="36" grpId="0"/>
      <p:bldP spid="37" grpId="0"/>
      <p:bldP spid="38" grpId="0"/>
      <p:bldP spid="39" grpId="0"/>
      <p:bldP spid="44" grpId="0" animBg="1"/>
      <p:bldP spid="44" grpId="1" animBg="1"/>
      <p:bldP spid="45" grpId="0" animBg="1"/>
      <p:bldP spid="45" grpId="1" animBg="1"/>
      <p:bldP spid="47" grpId="0"/>
      <p:bldP spid="2" grpId="0" animBg="1"/>
      <p:bldP spid="2" grpId="1" animBg="1"/>
      <p:bldP spid="53" grpId="0" animBg="1"/>
      <p:bldP spid="54" grpId="0" animBg="1"/>
      <p:bldP spid="55" grpId="0" animBg="1"/>
      <p:bldP spid="30" grpId="0" animBg="1"/>
      <p:bldP spid="31" grpId="0" animBg="1"/>
      <p:bldP spid="3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13727</TotalTime>
  <Words>588</Words>
  <Application>Microsoft Office PowerPoint</Application>
  <PresentationFormat>On-screen Show (4:3)</PresentationFormat>
  <Paragraphs>195</Paragraphs>
  <Slides>17</Slides>
  <Notes>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Office Theme</vt:lpstr>
      <vt:lpstr>KGPlot</vt:lpstr>
      <vt:lpstr>Slide 1</vt:lpstr>
      <vt:lpstr>Slide 2</vt:lpstr>
      <vt:lpstr>Slide 3</vt:lpstr>
      <vt:lpstr>Slide 4</vt:lpstr>
      <vt:lpstr>`</vt:lpstr>
      <vt:lpstr>Slide 6</vt:lpstr>
      <vt:lpstr>Slide 7</vt:lpstr>
      <vt:lpstr>Slide 8</vt:lpstr>
      <vt:lpstr>Slide 9</vt:lpstr>
      <vt:lpstr>Slide 10</vt:lpstr>
      <vt:lpstr>Slide 11</vt:lpstr>
      <vt:lpstr>`</vt:lpstr>
      <vt:lpstr>Slide 13</vt:lpstr>
      <vt:lpstr>Slide 14</vt:lpstr>
      <vt:lpstr>Slide 15</vt:lpstr>
      <vt:lpstr>Slide 16</vt:lpstr>
      <vt:lpstr>Slide 17</vt:lpstr>
    </vt:vector>
  </TitlesOfParts>
  <Company>Wayne State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 Click</dc:creator>
  <cp:lastModifiedBy>Kraig Andrews</cp:lastModifiedBy>
  <cp:revision>173</cp:revision>
  <dcterms:created xsi:type="dcterms:W3CDTF">2014-05-13T15:43:50Z</dcterms:created>
  <dcterms:modified xsi:type="dcterms:W3CDTF">2016-02-05T15:43:49Z</dcterms:modified>
</cp:coreProperties>
</file>